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1"/>
  </p:notesMasterIdLst>
  <p:sldIdLst>
    <p:sldId id="270" r:id="rId5"/>
    <p:sldId id="271" r:id="rId6"/>
    <p:sldId id="272" r:id="rId7"/>
    <p:sldId id="273" r:id="rId8"/>
    <p:sldId id="274" r:id="rId9"/>
    <p:sldId id="275" r:id="rId10"/>
    <p:sldId id="276" r:id="rId11"/>
    <p:sldId id="277" r:id="rId12"/>
    <p:sldId id="278" r:id="rId13"/>
    <p:sldId id="355" r:id="rId14"/>
    <p:sldId id="372" r:id="rId15"/>
    <p:sldId id="373" r:id="rId16"/>
    <p:sldId id="374" r:id="rId17"/>
    <p:sldId id="375" r:id="rId18"/>
    <p:sldId id="376" r:id="rId19"/>
    <p:sldId id="377" r:id="rId20"/>
    <p:sldId id="378" r:id="rId21"/>
    <p:sldId id="342" r:id="rId22"/>
    <p:sldId id="363" r:id="rId23"/>
    <p:sldId id="364" r:id="rId24"/>
    <p:sldId id="365" r:id="rId25"/>
    <p:sldId id="366" r:id="rId26"/>
    <p:sldId id="367" r:id="rId27"/>
    <p:sldId id="368" r:id="rId28"/>
    <p:sldId id="371" r:id="rId29"/>
    <p:sldId id="369" r:id="rId30"/>
    <p:sldId id="296" r:id="rId31"/>
    <p:sldId id="297" r:id="rId32"/>
    <p:sldId id="298" r:id="rId33"/>
    <p:sldId id="299" r:id="rId34"/>
    <p:sldId id="300" r:id="rId35"/>
    <p:sldId id="301" r:id="rId36"/>
    <p:sldId id="358" r:id="rId37"/>
    <p:sldId id="360" r:id="rId38"/>
    <p:sldId id="361" r:id="rId39"/>
    <p:sldId id="362" r:id="rId40"/>
    <p:sldId id="359" r:id="rId41"/>
    <p:sldId id="370" r:id="rId42"/>
    <p:sldId id="302" r:id="rId43"/>
    <p:sldId id="303" r:id="rId44"/>
    <p:sldId id="304" r:id="rId45"/>
    <p:sldId id="306" r:id="rId46"/>
    <p:sldId id="309" r:id="rId47"/>
    <p:sldId id="379" r:id="rId48"/>
    <p:sldId id="310" r:id="rId49"/>
    <p:sldId id="308" r:id="rId50"/>
    <p:sldId id="314" r:id="rId51"/>
    <p:sldId id="322" r:id="rId52"/>
    <p:sldId id="318" r:id="rId53"/>
    <p:sldId id="319" r:id="rId54"/>
    <p:sldId id="320" r:id="rId55"/>
    <p:sldId id="321" r:id="rId56"/>
    <p:sldId id="307" r:id="rId57"/>
    <p:sldId id="312" r:id="rId58"/>
    <p:sldId id="313" r:id="rId59"/>
    <p:sldId id="315" r:id="rId60"/>
    <p:sldId id="316" r:id="rId61"/>
    <p:sldId id="317" r:id="rId62"/>
    <p:sldId id="311"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344" r:id="rId76"/>
    <p:sldId id="345" r:id="rId77"/>
    <p:sldId id="346" r:id="rId78"/>
    <p:sldId id="347" r:id="rId79"/>
    <p:sldId id="348" r:id="rId80"/>
    <p:sldId id="349" r:id="rId81"/>
    <p:sldId id="350" r:id="rId82"/>
    <p:sldId id="351" r:id="rId83"/>
    <p:sldId id="354" r:id="rId84"/>
    <p:sldId id="353" r:id="rId85"/>
    <p:sldId id="323" r:id="rId86"/>
    <p:sldId id="325" r:id="rId87"/>
    <p:sldId id="326" r:id="rId88"/>
    <p:sldId id="327" r:id="rId89"/>
    <p:sldId id="328" r:id="rId90"/>
    <p:sldId id="329" r:id="rId91"/>
    <p:sldId id="330" r:id="rId92"/>
    <p:sldId id="332" r:id="rId93"/>
    <p:sldId id="333" r:id="rId94"/>
    <p:sldId id="334" r:id="rId95"/>
    <p:sldId id="336" r:id="rId96"/>
    <p:sldId id="335" r:id="rId97"/>
    <p:sldId id="337" r:id="rId98"/>
    <p:sldId id="338" r:id="rId99"/>
    <p:sldId id="339" r:id="rId100"/>
    <p:sldId id="340" r:id="rId101"/>
    <p:sldId id="341" r:id="rId102"/>
    <p:sldId id="279" r:id="rId103"/>
    <p:sldId id="352" r:id="rId104"/>
    <p:sldId id="356" r:id="rId105"/>
    <p:sldId id="357" r:id="rId106"/>
    <p:sldId id="282" r:id="rId107"/>
    <p:sldId id="283" r:id="rId108"/>
    <p:sldId id="281" r:id="rId109"/>
    <p:sldId id="28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1844" autoAdjust="0"/>
  </p:normalViewPr>
  <p:slideViewPr>
    <p:cSldViewPr snapToGrid="0" showGuides="1">
      <p:cViewPr varScale="1">
        <p:scale>
          <a:sx n="95" d="100"/>
          <a:sy n="95" d="100"/>
        </p:scale>
        <p:origin x="1146"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3ECBB-B91C-43B6-A050-7FCEA2B45D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24562F-47F2-4B42-8C8E-DEE49550001D}">
      <dgm:prSet/>
      <dgm:spPr/>
      <dgm:t>
        <a:bodyPr/>
        <a:lstStyle/>
        <a:p>
          <a:pPr algn="ctr" rtl="0"/>
          <a:r>
            <a:rPr lang="en-US" smtClean="0"/>
            <a:t>Inference</a:t>
          </a:r>
          <a:endParaRPr lang="en-US"/>
        </a:p>
      </dgm:t>
    </dgm:pt>
    <dgm:pt modelId="{6C932C30-1419-49F7-B180-302715056EA5}" type="parTrans" cxnId="{B0E0B567-A88B-4D27-B4C1-E475D5510A4E}">
      <dgm:prSet/>
      <dgm:spPr/>
      <dgm:t>
        <a:bodyPr/>
        <a:lstStyle/>
        <a:p>
          <a:pPr algn="ctr"/>
          <a:endParaRPr lang="en-US"/>
        </a:p>
      </dgm:t>
    </dgm:pt>
    <dgm:pt modelId="{6B6FD3B7-5B6C-41FF-A1E0-DC47A87D84A0}" type="sibTrans" cxnId="{B0E0B567-A88B-4D27-B4C1-E475D5510A4E}">
      <dgm:prSet/>
      <dgm:spPr/>
      <dgm:t>
        <a:bodyPr/>
        <a:lstStyle/>
        <a:p>
          <a:pPr algn="ctr"/>
          <a:endParaRPr lang="en-US"/>
        </a:p>
      </dgm:t>
    </dgm:pt>
    <dgm:pt modelId="{70114167-B61C-4D13-9F59-F8FE13B47333}">
      <dgm:prSet/>
      <dgm:spPr/>
      <dgm:t>
        <a:bodyPr/>
        <a:lstStyle/>
        <a:p>
          <a:pPr algn="ctr" rtl="0"/>
          <a:r>
            <a:rPr lang="en-US" smtClean="0"/>
            <a:t>Structs and Classes</a:t>
          </a:r>
          <a:endParaRPr lang="en-US"/>
        </a:p>
      </dgm:t>
    </dgm:pt>
    <dgm:pt modelId="{A390B8E0-27C3-40F1-95FF-B751ED6A5B7F}" type="parTrans" cxnId="{56294DCD-3516-400D-A785-B650D7C19AB4}">
      <dgm:prSet/>
      <dgm:spPr/>
      <dgm:t>
        <a:bodyPr/>
        <a:lstStyle/>
        <a:p>
          <a:pPr algn="ctr"/>
          <a:endParaRPr lang="en-US"/>
        </a:p>
      </dgm:t>
    </dgm:pt>
    <dgm:pt modelId="{D808DFBA-5B30-4AB3-8B55-94E174A4ADC2}" type="sibTrans" cxnId="{56294DCD-3516-400D-A785-B650D7C19AB4}">
      <dgm:prSet/>
      <dgm:spPr/>
      <dgm:t>
        <a:bodyPr/>
        <a:lstStyle/>
        <a:p>
          <a:pPr algn="ctr"/>
          <a:endParaRPr lang="en-US"/>
        </a:p>
      </dgm:t>
    </dgm:pt>
    <dgm:pt modelId="{D55F92F0-123B-42AE-B4DE-FC49AC6D3D53}">
      <dgm:prSet/>
      <dgm:spPr/>
      <dgm:t>
        <a:bodyPr/>
        <a:lstStyle/>
        <a:p>
          <a:pPr algn="ctr" rtl="0"/>
          <a:r>
            <a:rPr lang="en-US" smtClean="0"/>
            <a:t>Gotos</a:t>
          </a:r>
          <a:endParaRPr lang="en-US"/>
        </a:p>
      </dgm:t>
    </dgm:pt>
    <dgm:pt modelId="{3CDC3A83-8969-4470-BC61-B4B478FFDE60}" type="parTrans" cxnId="{22D1D654-F292-4933-81D7-57E53AD0A9DE}">
      <dgm:prSet/>
      <dgm:spPr/>
      <dgm:t>
        <a:bodyPr/>
        <a:lstStyle/>
        <a:p>
          <a:pPr algn="ctr"/>
          <a:endParaRPr lang="en-US"/>
        </a:p>
      </dgm:t>
    </dgm:pt>
    <dgm:pt modelId="{17500AC6-06BF-4812-894B-21606411DFB6}" type="sibTrans" cxnId="{22D1D654-F292-4933-81D7-57E53AD0A9DE}">
      <dgm:prSet/>
      <dgm:spPr/>
      <dgm:t>
        <a:bodyPr/>
        <a:lstStyle/>
        <a:p>
          <a:pPr algn="ctr"/>
          <a:endParaRPr lang="en-US"/>
        </a:p>
      </dgm:t>
    </dgm:pt>
    <dgm:pt modelId="{D1538A80-CA35-4DC9-AC1C-024D08368623}">
      <dgm:prSet/>
      <dgm:spPr/>
      <dgm:t>
        <a:bodyPr/>
        <a:lstStyle/>
        <a:p>
          <a:pPr algn="ctr" rtl="0"/>
          <a:r>
            <a:rPr lang="en-US" smtClean="0"/>
            <a:t>Async</a:t>
          </a:r>
          <a:endParaRPr lang="en-US"/>
        </a:p>
      </dgm:t>
    </dgm:pt>
    <dgm:pt modelId="{78681AAC-74A4-48A5-A56C-5BCC77B37909}" type="parTrans" cxnId="{5A3E89DF-EA38-4DF5-B573-E918F9DB73BE}">
      <dgm:prSet/>
      <dgm:spPr/>
      <dgm:t>
        <a:bodyPr/>
        <a:lstStyle/>
        <a:p>
          <a:pPr algn="ctr"/>
          <a:endParaRPr lang="en-US"/>
        </a:p>
      </dgm:t>
    </dgm:pt>
    <dgm:pt modelId="{BB877A9C-A1F8-4BF2-B616-223B3AE61307}" type="sibTrans" cxnId="{5A3E89DF-EA38-4DF5-B573-E918F9DB73BE}">
      <dgm:prSet/>
      <dgm:spPr/>
      <dgm:t>
        <a:bodyPr/>
        <a:lstStyle/>
        <a:p>
          <a:pPr algn="ctr"/>
          <a:endParaRPr lang="en-US"/>
        </a:p>
      </dgm:t>
    </dgm:pt>
    <dgm:pt modelId="{B7B8B340-5861-44DC-9483-EEBFC110D42F}">
      <dgm:prSet/>
      <dgm:spPr/>
      <dgm:t>
        <a:bodyPr/>
        <a:lstStyle/>
        <a:p>
          <a:pPr algn="ctr" rtl="0"/>
          <a:r>
            <a:rPr lang="en-US" smtClean="0"/>
            <a:t>Recursion</a:t>
          </a:r>
          <a:endParaRPr lang="en-US"/>
        </a:p>
      </dgm:t>
    </dgm:pt>
    <dgm:pt modelId="{C1C0DF61-64C6-452C-B957-06180724CB05}" type="parTrans" cxnId="{D8511106-09F4-4104-B7D4-29CB42CC8FE0}">
      <dgm:prSet/>
      <dgm:spPr/>
      <dgm:t>
        <a:bodyPr/>
        <a:lstStyle/>
        <a:p>
          <a:pPr algn="ctr"/>
          <a:endParaRPr lang="en-US"/>
        </a:p>
      </dgm:t>
    </dgm:pt>
    <dgm:pt modelId="{BE8BB844-C4D2-4FD9-9CE1-167B7B23A5CE}" type="sibTrans" cxnId="{D8511106-09F4-4104-B7D4-29CB42CC8FE0}">
      <dgm:prSet/>
      <dgm:spPr/>
      <dgm:t>
        <a:bodyPr/>
        <a:lstStyle/>
        <a:p>
          <a:pPr algn="ctr"/>
          <a:endParaRPr lang="en-US"/>
        </a:p>
      </dgm:t>
    </dgm:pt>
    <dgm:pt modelId="{458777BD-399F-405F-8283-355C5807EC59}">
      <dgm:prSet/>
      <dgm:spPr/>
      <dgm:t>
        <a:bodyPr/>
        <a:lstStyle/>
        <a:p>
          <a:pPr algn="ctr" rtl="0"/>
          <a:r>
            <a:rPr lang="en-US" smtClean="0"/>
            <a:t>Call Stacks</a:t>
          </a:r>
          <a:endParaRPr lang="en-US"/>
        </a:p>
      </dgm:t>
    </dgm:pt>
    <dgm:pt modelId="{6E7701BB-95B0-4DB8-8199-B9B0FFA1FEC6}" type="parTrans" cxnId="{D1B4DF18-BC85-4662-84D2-6CD810DE5449}">
      <dgm:prSet/>
      <dgm:spPr/>
      <dgm:t>
        <a:bodyPr/>
        <a:lstStyle/>
        <a:p>
          <a:pPr algn="ctr"/>
          <a:endParaRPr lang="en-US"/>
        </a:p>
      </dgm:t>
    </dgm:pt>
    <dgm:pt modelId="{F8D094F1-D935-4A04-955D-71C06F8BFE8F}" type="sibTrans" cxnId="{D1B4DF18-BC85-4662-84D2-6CD810DE5449}">
      <dgm:prSet/>
      <dgm:spPr/>
      <dgm:t>
        <a:bodyPr/>
        <a:lstStyle/>
        <a:p>
          <a:pPr algn="ctr"/>
          <a:endParaRPr lang="en-US"/>
        </a:p>
      </dgm:t>
    </dgm:pt>
    <dgm:pt modelId="{F187C5A4-30DD-425C-91D7-A4CD2B14833F}">
      <dgm:prSet/>
      <dgm:spPr/>
      <dgm:t>
        <a:bodyPr/>
        <a:lstStyle/>
        <a:p>
          <a:pPr algn="ctr" rtl="0"/>
          <a:r>
            <a:rPr lang="en-US" smtClean="0"/>
            <a:t>Exceptions</a:t>
          </a:r>
          <a:endParaRPr lang="en-US"/>
        </a:p>
      </dgm:t>
    </dgm:pt>
    <dgm:pt modelId="{4DCFC1DD-1CCA-4B61-A5C0-DA96D62C6DCC}" type="parTrans" cxnId="{7FDAA746-2808-4FF9-AC7F-B26C1CEC3F2A}">
      <dgm:prSet/>
      <dgm:spPr/>
      <dgm:t>
        <a:bodyPr/>
        <a:lstStyle/>
        <a:p>
          <a:pPr algn="ctr"/>
          <a:endParaRPr lang="en-US"/>
        </a:p>
      </dgm:t>
    </dgm:pt>
    <dgm:pt modelId="{216191A5-291D-469C-B68F-15D531046766}" type="sibTrans" cxnId="{7FDAA746-2808-4FF9-AC7F-B26C1CEC3F2A}">
      <dgm:prSet/>
      <dgm:spPr/>
      <dgm:t>
        <a:bodyPr/>
        <a:lstStyle/>
        <a:p>
          <a:pPr algn="ctr"/>
          <a:endParaRPr lang="en-US"/>
        </a:p>
      </dgm:t>
    </dgm:pt>
    <dgm:pt modelId="{9568B89D-2FF1-4D0A-B659-A10BA934804C}">
      <dgm:prSet/>
      <dgm:spPr/>
      <dgm:t>
        <a:bodyPr/>
        <a:lstStyle/>
        <a:p>
          <a:pPr algn="ctr" rtl="0"/>
          <a:r>
            <a:rPr lang="en-US" smtClean="0"/>
            <a:t>Variance</a:t>
          </a:r>
          <a:endParaRPr lang="en-US"/>
        </a:p>
      </dgm:t>
    </dgm:pt>
    <dgm:pt modelId="{E8CDCA23-710B-483F-A266-C78398764B84}" type="parTrans" cxnId="{F12C499E-161F-4D3D-BFE0-9E64B5C17EDA}">
      <dgm:prSet/>
      <dgm:spPr/>
      <dgm:t>
        <a:bodyPr/>
        <a:lstStyle/>
        <a:p>
          <a:pPr algn="ctr"/>
          <a:endParaRPr lang="en-US"/>
        </a:p>
      </dgm:t>
    </dgm:pt>
    <dgm:pt modelId="{E9E06E9D-6031-492E-90B4-C3E6DCF02D09}" type="sibTrans" cxnId="{F12C499E-161F-4D3D-BFE0-9E64B5C17EDA}">
      <dgm:prSet/>
      <dgm:spPr/>
      <dgm:t>
        <a:bodyPr/>
        <a:lstStyle/>
        <a:p>
          <a:pPr algn="ctr"/>
          <a:endParaRPr lang="en-US"/>
        </a:p>
      </dgm:t>
    </dgm:pt>
    <dgm:pt modelId="{39A186D9-84FB-40F1-8F97-A705F3F3482A}">
      <dgm:prSet/>
      <dgm:spPr/>
      <dgm:t>
        <a:bodyPr/>
        <a:lstStyle/>
        <a:p>
          <a:pPr algn="ctr" rtl="0"/>
          <a:r>
            <a:rPr lang="en-US" smtClean="0"/>
            <a:t>Overloading</a:t>
          </a:r>
          <a:endParaRPr lang="en-US"/>
        </a:p>
      </dgm:t>
    </dgm:pt>
    <dgm:pt modelId="{6A246B4B-05D9-46FD-B817-E378F07CD3C8}" type="parTrans" cxnId="{31C84DF0-13B3-4D9B-B332-7AFE5B3CFFAD}">
      <dgm:prSet/>
      <dgm:spPr/>
      <dgm:t>
        <a:bodyPr/>
        <a:lstStyle/>
        <a:p>
          <a:pPr algn="ctr"/>
          <a:endParaRPr lang="en-US"/>
        </a:p>
      </dgm:t>
    </dgm:pt>
    <dgm:pt modelId="{F0B50DAF-9740-48D9-9A25-2BDE020DA4FB}" type="sibTrans" cxnId="{31C84DF0-13B3-4D9B-B332-7AFE5B3CFFAD}">
      <dgm:prSet/>
      <dgm:spPr/>
      <dgm:t>
        <a:bodyPr/>
        <a:lstStyle/>
        <a:p>
          <a:pPr algn="ctr"/>
          <a:endParaRPr lang="en-US"/>
        </a:p>
      </dgm:t>
    </dgm:pt>
    <dgm:pt modelId="{9A651029-3CE5-42FD-AA80-1E5AB93FE23C}">
      <dgm:prSet/>
      <dgm:spPr/>
      <dgm:t>
        <a:bodyPr/>
        <a:lstStyle/>
        <a:p>
          <a:pPr algn="ctr" rtl="0"/>
          <a:r>
            <a:rPr lang="en-US" smtClean="0"/>
            <a:t>IDisposable</a:t>
          </a:r>
          <a:endParaRPr lang="en-US"/>
        </a:p>
      </dgm:t>
    </dgm:pt>
    <dgm:pt modelId="{3E7A68FA-0664-4A8A-9178-B67AFF8D0A6F}" type="parTrans" cxnId="{1BA6E3C6-5915-4565-B9D4-47C15C19FDA0}">
      <dgm:prSet/>
      <dgm:spPr/>
      <dgm:t>
        <a:bodyPr/>
        <a:lstStyle/>
        <a:p>
          <a:pPr algn="ctr"/>
          <a:endParaRPr lang="en-US"/>
        </a:p>
      </dgm:t>
    </dgm:pt>
    <dgm:pt modelId="{3594C1F6-E058-4DDA-9258-5E066868E843}" type="sibTrans" cxnId="{1BA6E3C6-5915-4565-B9D4-47C15C19FDA0}">
      <dgm:prSet/>
      <dgm:spPr/>
      <dgm:t>
        <a:bodyPr/>
        <a:lstStyle/>
        <a:p>
          <a:pPr algn="ctr"/>
          <a:endParaRPr lang="en-US"/>
        </a:p>
      </dgm:t>
    </dgm:pt>
    <dgm:pt modelId="{AB6D54A0-04EA-4637-A783-8291A9C4D501}">
      <dgm:prSet/>
      <dgm:spPr/>
      <dgm:t>
        <a:bodyPr/>
        <a:lstStyle/>
        <a:p>
          <a:pPr algn="ctr" rtl="0"/>
          <a:r>
            <a:rPr lang="en-US" smtClean="0"/>
            <a:t>Performance</a:t>
          </a:r>
          <a:endParaRPr lang="en-US"/>
        </a:p>
      </dgm:t>
    </dgm:pt>
    <dgm:pt modelId="{191381DA-B8D0-48C7-8EF4-C3088E391412}" type="parTrans" cxnId="{97E68E85-FDCF-4272-831B-A3AF45EB91B4}">
      <dgm:prSet/>
      <dgm:spPr/>
      <dgm:t>
        <a:bodyPr/>
        <a:lstStyle/>
        <a:p>
          <a:pPr algn="ctr"/>
          <a:endParaRPr lang="en-US"/>
        </a:p>
      </dgm:t>
    </dgm:pt>
    <dgm:pt modelId="{F89B81F2-E068-44A4-8722-E6DBF6077DCB}" type="sibTrans" cxnId="{97E68E85-FDCF-4272-831B-A3AF45EB91B4}">
      <dgm:prSet/>
      <dgm:spPr/>
      <dgm:t>
        <a:bodyPr/>
        <a:lstStyle/>
        <a:p>
          <a:pPr algn="ctr"/>
          <a:endParaRPr lang="en-US"/>
        </a:p>
      </dgm:t>
    </dgm:pt>
    <dgm:pt modelId="{AB457C70-6FEB-4C06-8621-73160E5D21F0}" type="pres">
      <dgm:prSet presAssocID="{6393ECBB-B91C-43B6-A050-7FCEA2B45D1A}" presName="linear" presStyleCnt="0">
        <dgm:presLayoutVars>
          <dgm:animLvl val="lvl"/>
          <dgm:resizeHandles val="exact"/>
        </dgm:presLayoutVars>
      </dgm:prSet>
      <dgm:spPr/>
      <dgm:t>
        <a:bodyPr/>
        <a:lstStyle/>
        <a:p>
          <a:endParaRPr lang="en-US"/>
        </a:p>
      </dgm:t>
    </dgm:pt>
    <dgm:pt modelId="{A67CE014-68FA-4DC9-B66C-46DA5948C0E9}" type="pres">
      <dgm:prSet presAssocID="{6624562F-47F2-4B42-8C8E-DEE49550001D}" presName="parentText" presStyleLbl="node1" presStyleIdx="0" presStyleCnt="11">
        <dgm:presLayoutVars>
          <dgm:chMax val="0"/>
          <dgm:bulletEnabled val="1"/>
        </dgm:presLayoutVars>
      </dgm:prSet>
      <dgm:spPr/>
      <dgm:t>
        <a:bodyPr/>
        <a:lstStyle/>
        <a:p>
          <a:endParaRPr lang="en-US"/>
        </a:p>
      </dgm:t>
    </dgm:pt>
    <dgm:pt modelId="{FFD2F030-B831-46D0-97A5-74E18D0A3D5A}" type="pres">
      <dgm:prSet presAssocID="{6B6FD3B7-5B6C-41FF-A1E0-DC47A87D84A0}" presName="spacer" presStyleCnt="0"/>
      <dgm:spPr/>
    </dgm:pt>
    <dgm:pt modelId="{B487F9D6-34A4-43F5-8464-7141E05308D6}" type="pres">
      <dgm:prSet presAssocID="{70114167-B61C-4D13-9F59-F8FE13B47333}" presName="parentText" presStyleLbl="node1" presStyleIdx="1" presStyleCnt="11">
        <dgm:presLayoutVars>
          <dgm:chMax val="0"/>
          <dgm:bulletEnabled val="1"/>
        </dgm:presLayoutVars>
      </dgm:prSet>
      <dgm:spPr/>
      <dgm:t>
        <a:bodyPr/>
        <a:lstStyle/>
        <a:p>
          <a:endParaRPr lang="en-US"/>
        </a:p>
      </dgm:t>
    </dgm:pt>
    <dgm:pt modelId="{E6A1D57A-2901-4AC1-9346-EF6B7AE5561F}" type="pres">
      <dgm:prSet presAssocID="{D808DFBA-5B30-4AB3-8B55-94E174A4ADC2}" presName="spacer" presStyleCnt="0"/>
      <dgm:spPr/>
    </dgm:pt>
    <dgm:pt modelId="{65D1F1D8-4900-4BFC-82A9-4E7CB764EB37}" type="pres">
      <dgm:prSet presAssocID="{D55F92F0-123B-42AE-B4DE-FC49AC6D3D53}" presName="parentText" presStyleLbl="node1" presStyleIdx="2" presStyleCnt="11">
        <dgm:presLayoutVars>
          <dgm:chMax val="0"/>
          <dgm:bulletEnabled val="1"/>
        </dgm:presLayoutVars>
      </dgm:prSet>
      <dgm:spPr/>
      <dgm:t>
        <a:bodyPr/>
        <a:lstStyle/>
        <a:p>
          <a:endParaRPr lang="en-US"/>
        </a:p>
      </dgm:t>
    </dgm:pt>
    <dgm:pt modelId="{503FE113-BD0E-42D2-A5C4-4B2F5EA15025}" type="pres">
      <dgm:prSet presAssocID="{17500AC6-06BF-4812-894B-21606411DFB6}" presName="spacer" presStyleCnt="0"/>
      <dgm:spPr/>
    </dgm:pt>
    <dgm:pt modelId="{0B214F04-675D-4679-A32F-2CAE2268FF3E}" type="pres">
      <dgm:prSet presAssocID="{D1538A80-CA35-4DC9-AC1C-024D08368623}" presName="parentText" presStyleLbl="node1" presStyleIdx="3" presStyleCnt="11">
        <dgm:presLayoutVars>
          <dgm:chMax val="0"/>
          <dgm:bulletEnabled val="1"/>
        </dgm:presLayoutVars>
      </dgm:prSet>
      <dgm:spPr/>
      <dgm:t>
        <a:bodyPr/>
        <a:lstStyle/>
        <a:p>
          <a:endParaRPr lang="en-US"/>
        </a:p>
      </dgm:t>
    </dgm:pt>
    <dgm:pt modelId="{9496ED0D-0C54-44B8-A465-50E25B2E2F03}" type="pres">
      <dgm:prSet presAssocID="{BB877A9C-A1F8-4BF2-B616-223B3AE61307}" presName="spacer" presStyleCnt="0"/>
      <dgm:spPr/>
    </dgm:pt>
    <dgm:pt modelId="{B3F01511-686E-416C-B8E5-0F2BAB039048}" type="pres">
      <dgm:prSet presAssocID="{B7B8B340-5861-44DC-9483-EEBFC110D42F}" presName="parentText" presStyleLbl="node1" presStyleIdx="4" presStyleCnt="11">
        <dgm:presLayoutVars>
          <dgm:chMax val="0"/>
          <dgm:bulletEnabled val="1"/>
        </dgm:presLayoutVars>
      </dgm:prSet>
      <dgm:spPr/>
      <dgm:t>
        <a:bodyPr/>
        <a:lstStyle/>
        <a:p>
          <a:endParaRPr lang="en-US"/>
        </a:p>
      </dgm:t>
    </dgm:pt>
    <dgm:pt modelId="{91BC4E7B-9917-43CD-AA27-90BD427F8CAE}" type="pres">
      <dgm:prSet presAssocID="{BE8BB844-C4D2-4FD9-9CE1-167B7B23A5CE}" presName="spacer" presStyleCnt="0"/>
      <dgm:spPr/>
    </dgm:pt>
    <dgm:pt modelId="{186FE665-646F-4097-8CFF-5FA89834804A}" type="pres">
      <dgm:prSet presAssocID="{458777BD-399F-405F-8283-355C5807EC59}" presName="parentText" presStyleLbl="node1" presStyleIdx="5" presStyleCnt="11">
        <dgm:presLayoutVars>
          <dgm:chMax val="0"/>
          <dgm:bulletEnabled val="1"/>
        </dgm:presLayoutVars>
      </dgm:prSet>
      <dgm:spPr/>
      <dgm:t>
        <a:bodyPr/>
        <a:lstStyle/>
        <a:p>
          <a:endParaRPr lang="en-US"/>
        </a:p>
      </dgm:t>
    </dgm:pt>
    <dgm:pt modelId="{50ABBA7E-63AA-4416-8841-93F7085A0014}" type="pres">
      <dgm:prSet presAssocID="{F8D094F1-D935-4A04-955D-71C06F8BFE8F}" presName="spacer" presStyleCnt="0"/>
      <dgm:spPr/>
    </dgm:pt>
    <dgm:pt modelId="{1A1D4585-E049-4740-9689-1D5C239D6193}" type="pres">
      <dgm:prSet presAssocID="{F187C5A4-30DD-425C-91D7-A4CD2B14833F}" presName="parentText" presStyleLbl="node1" presStyleIdx="6" presStyleCnt="11">
        <dgm:presLayoutVars>
          <dgm:chMax val="0"/>
          <dgm:bulletEnabled val="1"/>
        </dgm:presLayoutVars>
      </dgm:prSet>
      <dgm:spPr/>
      <dgm:t>
        <a:bodyPr/>
        <a:lstStyle/>
        <a:p>
          <a:endParaRPr lang="en-US"/>
        </a:p>
      </dgm:t>
    </dgm:pt>
    <dgm:pt modelId="{0664D94F-65E6-4735-9F59-57271E84D121}" type="pres">
      <dgm:prSet presAssocID="{216191A5-291D-469C-B68F-15D531046766}" presName="spacer" presStyleCnt="0"/>
      <dgm:spPr/>
    </dgm:pt>
    <dgm:pt modelId="{12505660-2B11-45B2-A5A6-C59395D5F31E}" type="pres">
      <dgm:prSet presAssocID="{9568B89D-2FF1-4D0A-B659-A10BA934804C}" presName="parentText" presStyleLbl="node1" presStyleIdx="7" presStyleCnt="11">
        <dgm:presLayoutVars>
          <dgm:chMax val="0"/>
          <dgm:bulletEnabled val="1"/>
        </dgm:presLayoutVars>
      </dgm:prSet>
      <dgm:spPr/>
      <dgm:t>
        <a:bodyPr/>
        <a:lstStyle/>
        <a:p>
          <a:endParaRPr lang="en-US"/>
        </a:p>
      </dgm:t>
    </dgm:pt>
    <dgm:pt modelId="{8ABCAAD5-0339-4B1F-8790-895D319F5E4E}" type="pres">
      <dgm:prSet presAssocID="{E9E06E9D-6031-492E-90B4-C3E6DCF02D09}" presName="spacer" presStyleCnt="0"/>
      <dgm:spPr/>
    </dgm:pt>
    <dgm:pt modelId="{BE88E3A6-968E-4569-9F76-78D32645B62D}" type="pres">
      <dgm:prSet presAssocID="{39A186D9-84FB-40F1-8F97-A705F3F3482A}" presName="parentText" presStyleLbl="node1" presStyleIdx="8" presStyleCnt="11">
        <dgm:presLayoutVars>
          <dgm:chMax val="0"/>
          <dgm:bulletEnabled val="1"/>
        </dgm:presLayoutVars>
      </dgm:prSet>
      <dgm:spPr/>
      <dgm:t>
        <a:bodyPr/>
        <a:lstStyle/>
        <a:p>
          <a:endParaRPr lang="en-US"/>
        </a:p>
      </dgm:t>
    </dgm:pt>
    <dgm:pt modelId="{43D1E06F-7853-4A37-9AEC-24B4C55E3A0C}" type="pres">
      <dgm:prSet presAssocID="{F0B50DAF-9740-48D9-9A25-2BDE020DA4FB}" presName="spacer" presStyleCnt="0"/>
      <dgm:spPr/>
    </dgm:pt>
    <dgm:pt modelId="{B42A29C3-FB12-40AF-9CFF-518734176C2E}" type="pres">
      <dgm:prSet presAssocID="{9A651029-3CE5-42FD-AA80-1E5AB93FE23C}" presName="parentText" presStyleLbl="node1" presStyleIdx="9" presStyleCnt="11">
        <dgm:presLayoutVars>
          <dgm:chMax val="0"/>
          <dgm:bulletEnabled val="1"/>
        </dgm:presLayoutVars>
      </dgm:prSet>
      <dgm:spPr/>
      <dgm:t>
        <a:bodyPr/>
        <a:lstStyle/>
        <a:p>
          <a:endParaRPr lang="en-US"/>
        </a:p>
      </dgm:t>
    </dgm:pt>
    <dgm:pt modelId="{9ADAD9D7-24B0-430E-B443-FDDBE9908B64}" type="pres">
      <dgm:prSet presAssocID="{3594C1F6-E058-4DDA-9258-5E066868E843}" presName="spacer" presStyleCnt="0"/>
      <dgm:spPr/>
    </dgm:pt>
    <dgm:pt modelId="{A5B0E4EE-F2B1-4AC8-AB72-A7A17CAD1D40}" type="pres">
      <dgm:prSet presAssocID="{AB6D54A0-04EA-4637-A783-8291A9C4D501}" presName="parentText" presStyleLbl="node1" presStyleIdx="10" presStyleCnt="11">
        <dgm:presLayoutVars>
          <dgm:chMax val="0"/>
          <dgm:bulletEnabled val="1"/>
        </dgm:presLayoutVars>
      </dgm:prSet>
      <dgm:spPr/>
      <dgm:t>
        <a:bodyPr/>
        <a:lstStyle/>
        <a:p>
          <a:endParaRPr lang="en-US"/>
        </a:p>
      </dgm:t>
    </dgm:pt>
  </dgm:ptLst>
  <dgm:cxnLst>
    <dgm:cxn modelId="{7FDAA746-2808-4FF9-AC7F-B26C1CEC3F2A}" srcId="{6393ECBB-B91C-43B6-A050-7FCEA2B45D1A}" destId="{F187C5A4-30DD-425C-91D7-A4CD2B14833F}" srcOrd="6" destOrd="0" parTransId="{4DCFC1DD-1CCA-4B61-A5C0-DA96D62C6DCC}" sibTransId="{216191A5-291D-469C-B68F-15D531046766}"/>
    <dgm:cxn modelId="{F12C499E-161F-4D3D-BFE0-9E64B5C17EDA}" srcId="{6393ECBB-B91C-43B6-A050-7FCEA2B45D1A}" destId="{9568B89D-2FF1-4D0A-B659-A10BA934804C}" srcOrd="7" destOrd="0" parTransId="{E8CDCA23-710B-483F-A266-C78398764B84}" sibTransId="{E9E06E9D-6031-492E-90B4-C3E6DCF02D09}"/>
    <dgm:cxn modelId="{D8511106-09F4-4104-B7D4-29CB42CC8FE0}" srcId="{6393ECBB-B91C-43B6-A050-7FCEA2B45D1A}" destId="{B7B8B340-5861-44DC-9483-EEBFC110D42F}" srcOrd="4" destOrd="0" parTransId="{C1C0DF61-64C6-452C-B957-06180724CB05}" sibTransId="{BE8BB844-C4D2-4FD9-9CE1-167B7B23A5CE}"/>
    <dgm:cxn modelId="{5A3E89DF-EA38-4DF5-B573-E918F9DB73BE}" srcId="{6393ECBB-B91C-43B6-A050-7FCEA2B45D1A}" destId="{D1538A80-CA35-4DC9-AC1C-024D08368623}" srcOrd="3" destOrd="0" parTransId="{78681AAC-74A4-48A5-A56C-5BCC77B37909}" sibTransId="{BB877A9C-A1F8-4BF2-B616-223B3AE61307}"/>
    <dgm:cxn modelId="{CF4975E7-577D-4690-8E35-61B8C8C1834B}" type="presOf" srcId="{AB6D54A0-04EA-4637-A783-8291A9C4D501}" destId="{A5B0E4EE-F2B1-4AC8-AB72-A7A17CAD1D40}" srcOrd="0" destOrd="0" presId="urn:microsoft.com/office/officeart/2005/8/layout/vList2"/>
    <dgm:cxn modelId="{B0E0B567-A88B-4D27-B4C1-E475D5510A4E}" srcId="{6393ECBB-B91C-43B6-A050-7FCEA2B45D1A}" destId="{6624562F-47F2-4B42-8C8E-DEE49550001D}" srcOrd="0" destOrd="0" parTransId="{6C932C30-1419-49F7-B180-302715056EA5}" sibTransId="{6B6FD3B7-5B6C-41FF-A1E0-DC47A87D84A0}"/>
    <dgm:cxn modelId="{D1A9329B-2E32-4ABF-83D2-33BED734551F}" type="presOf" srcId="{D1538A80-CA35-4DC9-AC1C-024D08368623}" destId="{0B214F04-675D-4679-A32F-2CAE2268FF3E}" srcOrd="0" destOrd="0" presId="urn:microsoft.com/office/officeart/2005/8/layout/vList2"/>
    <dgm:cxn modelId="{1BA6E3C6-5915-4565-B9D4-47C15C19FDA0}" srcId="{6393ECBB-B91C-43B6-A050-7FCEA2B45D1A}" destId="{9A651029-3CE5-42FD-AA80-1E5AB93FE23C}" srcOrd="9" destOrd="0" parTransId="{3E7A68FA-0664-4A8A-9178-B67AFF8D0A6F}" sibTransId="{3594C1F6-E058-4DDA-9258-5E066868E843}"/>
    <dgm:cxn modelId="{2FEBE987-6793-45D9-BFDE-4A418C3BC013}" type="presOf" srcId="{70114167-B61C-4D13-9F59-F8FE13B47333}" destId="{B487F9D6-34A4-43F5-8464-7141E05308D6}" srcOrd="0" destOrd="0" presId="urn:microsoft.com/office/officeart/2005/8/layout/vList2"/>
    <dgm:cxn modelId="{22D1D654-F292-4933-81D7-57E53AD0A9DE}" srcId="{6393ECBB-B91C-43B6-A050-7FCEA2B45D1A}" destId="{D55F92F0-123B-42AE-B4DE-FC49AC6D3D53}" srcOrd="2" destOrd="0" parTransId="{3CDC3A83-8969-4470-BC61-B4B478FFDE60}" sibTransId="{17500AC6-06BF-4812-894B-21606411DFB6}"/>
    <dgm:cxn modelId="{31C84DF0-13B3-4D9B-B332-7AFE5B3CFFAD}" srcId="{6393ECBB-B91C-43B6-A050-7FCEA2B45D1A}" destId="{39A186D9-84FB-40F1-8F97-A705F3F3482A}" srcOrd="8" destOrd="0" parTransId="{6A246B4B-05D9-46FD-B817-E378F07CD3C8}" sibTransId="{F0B50DAF-9740-48D9-9A25-2BDE020DA4FB}"/>
    <dgm:cxn modelId="{56294DCD-3516-400D-A785-B650D7C19AB4}" srcId="{6393ECBB-B91C-43B6-A050-7FCEA2B45D1A}" destId="{70114167-B61C-4D13-9F59-F8FE13B47333}" srcOrd="1" destOrd="0" parTransId="{A390B8E0-27C3-40F1-95FF-B751ED6A5B7F}" sibTransId="{D808DFBA-5B30-4AB3-8B55-94E174A4ADC2}"/>
    <dgm:cxn modelId="{7C1D91E2-177D-450D-B7B8-EBA3BD183797}" type="presOf" srcId="{B7B8B340-5861-44DC-9483-EEBFC110D42F}" destId="{B3F01511-686E-416C-B8E5-0F2BAB039048}" srcOrd="0" destOrd="0" presId="urn:microsoft.com/office/officeart/2005/8/layout/vList2"/>
    <dgm:cxn modelId="{0AA1B352-EDF0-4525-99B4-332DBB78F94F}" type="presOf" srcId="{F187C5A4-30DD-425C-91D7-A4CD2B14833F}" destId="{1A1D4585-E049-4740-9689-1D5C239D6193}" srcOrd="0" destOrd="0" presId="urn:microsoft.com/office/officeart/2005/8/layout/vList2"/>
    <dgm:cxn modelId="{4928A1C4-C72F-4EFF-BDE6-5E02E86F47D5}" type="presOf" srcId="{6624562F-47F2-4B42-8C8E-DEE49550001D}" destId="{A67CE014-68FA-4DC9-B66C-46DA5948C0E9}" srcOrd="0" destOrd="0" presId="urn:microsoft.com/office/officeart/2005/8/layout/vList2"/>
    <dgm:cxn modelId="{F8C90685-3389-4943-99D0-D07BE2E6FBC0}" type="presOf" srcId="{458777BD-399F-405F-8283-355C5807EC59}" destId="{186FE665-646F-4097-8CFF-5FA89834804A}" srcOrd="0" destOrd="0" presId="urn:microsoft.com/office/officeart/2005/8/layout/vList2"/>
    <dgm:cxn modelId="{1EC5C0F8-00D4-4046-B381-068231F4A8D3}" type="presOf" srcId="{D55F92F0-123B-42AE-B4DE-FC49AC6D3D53}" destId="{65D1F1D8-4900-4BFC-82A9-4E7CB764EB37}" srcOrd="0" destOrd="0" presId="urn:microsoft.com/office/officeart/2005/8/layout/vList2"/>
    <dgm:cxn modelId="{D1B4DF18-BC85-4662-84D2-6CD810DE5449}" srcId="{6393ECBB-B91C-43B6-A050-7FCEA2B45D1A}" destId="{458777BD-399F-405F-8283-355C5807EC59}" srcOrd="5" destOrd="0" parTransId="{6E7701BB-95B0-4DB8-8199-B9B0FFA1FEC6}" sibTransId="{F8D094F1-D935-4A04-955D-71C06F8BFE8F}"/>
    <dgm:cxn modelId="{65F6E9C8-3171-4F68-8D52-A5165D5881C5}" type="presOf" srcId="{9A651029-3CE5-42FD-AA80-1E5AB93FE23C}" destId="{B42A29C3-FB12-40AF-9CFF-518734176C2E}" srcOrd="0" destOrd="0" presId="urn:microsoft.com/office/officeart/2005/8/layout/vList2"/>
    <dgm:cxn modelId="{B8ED41E6-510A-46EE-9F10-4058C36B210C}" type="presOf" srcId="{39A186D9-84FB-40F1-8F97-A705F3F3482A}" destId="{BE88E3A6-968E-4569-9F76-78D32645B62D}" srcOrd="0" destOrd="0" presId="urn:microsoft.com/office/officeart/2005/8/layout/vList2"/>
    <dgm:cxn modelId="{97E68E85-FDCF-4272-831B-A3AF45EB91B4}" srcId="{6393ECBB-B91C-43B6-A050-7FCEA2B45D1A}" destId="{AB6D54A0-04EA-4637-A783-8291A9C4D501}" srcOrd="10" destOrd="0" parTransId="{191381DA-B8D0-48C7-8EF4-C3088E391412}" sibTransId="{F89B81F2-E068-44A4-8722-E6DBF6077DCB}"/>
    <dgm:cxn modelId="{7AE71E19-9549-4288-92AA-BFE1348305AA}" type="presOf" srcId="{9568B89D-2FF1-4D0A-B659-A10BA934804C}" destId="{12505660-2B11-45B2-A5A6-C59395D5F31E}" srcOrd="0" destOrd="0" presId="urn:microsoft.com/office/officeart/2005/8/layout/vList2"/>
    <dgm:cxn modelId="{FD91085F-84D9-479B-BEDE-11F1583E382E}" type="presOf" srcId="{6393ECBB-B91C-43B6-A050-7FCEA2B45D1A}" destId="{AB457C70-6FEB-4C06-8621-73160E5D21F0}" srcOrd="0" destOrd="0" presId="urn:microsoft.com/office/officeart/2005/8/layout/vList2"/>
    <dgm:cxn modelId="{168AA2D5-4355-4BBE-9BB7-F3E9DAB46022}" type="presParOf" srcId="{AB457C70-6FEB-4C06-8621-73160E5D21F0}" destId="{A67CE014-68FA-4DC9-B66C-46DA5948C0E9}" srcOrd="0" destOrd="0" presId="urn:microsoft.com/office/officeart/2005/8/layout/vList2"/>
    <dgm:cxn modelId="{0EE99BEB-F44B-4F23-B8A6-4DD712E0E896}" type="presParOf" srcId="{AB457C70-6FEB-4C06-8621-73160E5D21F0}" destId="{FFD2F030-B831-46D0-97A5-74E18D0A3D5A}" srcOrd="1" destOrd="0" presId="urn:microsoft.com/office/officeart/2005/8/layout/vList2"/>
    <dgm:cxn modelId="{0CE77AF1-9487-4145-AFA3-9F613ECC3E9C}" type="presParOf" srcId="{AB457C70-6FEB-4C06-8621-73160E5D21F0}" destId="{B487F9D6-34A4-43F5-8464-7141E05308D6}" srcOrd="2" destOrd="0" presId="urn:microsoft.com/office/officeart/2005/8/layout/vList2"/>
    <dgm:cxn modelId="{977E8677-4D06-43DD-A011-CCE01A73CAF3}" type="presParOf" srcId="{AB457C70-6FEB-4C06-8621-73160E5D21F0}" destId="{E6A1D57A-2901-4AC1-9346-EF6B7AE5561F}" srcOrd="3" destOrd="0" presId="urn:microsoft.com/office/officeart/2005/8/layout/vList2"/>
    <dgm:cxn modelId="{D1DE24F5-9BE6-47F1-8093-1C8757961678}" type="presParOf" srcId="{AB457C70-6FEB-4C06-8621-73160E5D21F0}" destId="{65D1F1D8-4900-4BFC-82A9-4E7CB764EB37}" srcOrd="4" destOrd="0" presId="urn:microsoft.com/office/officeart/2005/8/layout/vList2"/>
    <dgm:cxn modelId="{07709595-82A5-4231-9649-EC6D28B29D76}" type="presParOf" srcId="{AB457C70-6FEB-4C06-8621-73160E5D21F0}" destId="{503FE113-BD0E-42D2-A5C4-4B2F5EA15025}" srcOrd="5" destOrd="0" presId="urn:microsoft.com/office/officeart/2005/8/layout/vList2"/>
    <dgm:cxn modelId="{A80857A1-C5F1-4487-8F3F-FCE16DCC1770}" type="presParOf" srcId="{AB457C70-6FEB-4C06-8621-73160E5D21F0}" destId="{0B214F04-675D-4679-A32F-2CAE2268FF3E}" srcOrd="6" destOrd="0" presId="urn:microsoft.com/office/officeart/2005/8/layout/vList2"/>
    <dgm:cxn modelId="{ACD9F1BF-4C7E-4CEF-B4DB-35CD60A89EEA}" type="presParOf" srcId="{AB457C70-6FEB-4C06-8621-73160E5D21F0}" destId="{9496ED0D-0C54-44B8-A465-50E25B2E2F03}" srcOrd="7" destOrd="0" presId="urn:microsoft.com/office/officeart/2005/8/layout/vList2"/>
    <dgm:cxn modelId="{41C5CD7E-1216-4F62-A5A7-0A30F6B657F0}" type="presParOf" srcId="{AB457C70-6FEB-4C06-8621-73160E5D21F0}" destId="{B3F01511-686E-416C-B8E5-0F2BAB039048}" srcOrd="8" destOrd="0" presId="urn:microsoft.com/office/officeart/2005/8/layout/vList2"/>
    <dgm:cxn modelId="{9FD710DB-2A99-4D05-AAA6-A2CD193BB169}" type="presParOf" srcId="{AB457C70-6FEB-4C06-8621-73160E5D21F0}" destId="{91BC4E7B-9917-43CD-AA27-90BD427F8CAE}" srcOrd="9" destOrd="0" presId="urn:microsoft.com/office/officeart/2005/8/layout/vList2"/>
    <dgm:cxn modelId="{10F0E7A2-C94D-4DD7-9ACE-2CF053E65228}" type="presParOf" srcId="{AB457C70-6FEB-4C06-8621-73160E5D21F0}" destId="{186FE665-646F-4097-8CFF-5FA89834804A}" srcOrd="10" destOrd="0" presId="urn:microsoft.com/office/officeart/2005/8/layout/vList2"/>
    <dgm:cxn modelId="{5E86E000-EC27-4592-80EB-F3CCE5158AE8}" type="presParOf" srcId="{AB457C70-6FEB-4C06-8621-73160E5D21F0}" destId="{50ABBA7E-63AA-4416-8841-93F7085A0014}" srcOrd="11" destOrd="0" presId="urn:microsoft.com/office/officeart/2005/8/layout/vList2"/>
    <dgm:cxn modelId="{FDE3F4E0-93C0-43AE-9D0A-6D06ABF05748}" type="presParOf" srcId="{AB457C70-6FEB-4C06-8621-73160E5D21F0}" destId="{1A1D4585-E049-4740-9689-1D5C239D6193}" srcOrd="12" destOrd="0" presId="urn:microsoft.com/office/officeart/2005/8/layout/vList2"/>
    <dgm:cxn modelId="{2E5335B3-489F-4BA5-B432-E7ED8ACC6F55}" type="presParOf" srcId="{AB457C70-6FEB-4C06-8621-73160E5D21F0}" destId="{0664D94F-65E6-4735-9F59-57271E84D121}" srcOrd="13" destOrd="0" presId="urn:microsoft.com/office/officeart/2005/8/layout/vList2"/>
    <dgm:cxn modelId="{3E96F669-D0AD-4D95-8D45-37F5FF90D364}" type="presParOf" srcId="{AB457C70-6FEB-4C06-8621-73160E5D21F0}" destId="{12505660-2B11-45B2-A5A6-C59395D5F31E}" srcOrd="14" destOrd="0" presId="urn:microsoft.com/office/officeart/2005/8/layout/vList2"/>
    <dgm:cxn modelId="{26B13636-581A-4A1B-9641-E2E7041F19D3}" type="presParOf" srcId="{AB457C70-6FEB-4C06-8621-73160E5D21F0}" destId="{8ABCAAD5-0339-4B1F-8790-895D319F5E4E}" srcOrd="15" destOrd="0" presId="urn:microsoft.com/office/officeart/2005/8/layout/vList2"/>
    <dgm:cxn modelId="{0ADF9DA8-1DAE-4A7E-A902-728BF688FCB5}" type="presParOf" srcId="{AB457C70-6FEB-4C06-8621-73160E5D21F0}" destId="{BE88E3A6-968E-4569-9F76-78D32645B62D}" srcOrd="16" destOrd="0" presId="urn:microsoft.com/office/officeart/2005/8/layout/vList2"/>
    <dgm:cxn modelId="{25A31713-6270-4BA0-A9AA-39E16BC8B76D}" type="presParOf" srcId="{AB457C70-6FEB-4C06-8621-73160E5D21F0}" destId="{43D1E06F-7853-4A37-9AEC-24B4C55E3A0C}" srcOrd="17" destOrd="0" presId="urn:microsoft.com/office/officeart/2005/8/layout/vList2"/>
    <dgm:cxn modelId="{C6085CF4-6500-4214-8917-150B096DB274}" type="presParOf" srcId="{AB457C70-6FEB-4C06-8621-73160E5D21F0}" destId="{B42A29C3-FB12-40AF-9CFF-518734176C2E}" srcOrd="18" destOrd="0" presId="urn:microsoft.com/office/officeart/2005/8/layout/vList2"/>
    <dgm:cxn modelId="{9CBC597E-82BC-4D70-AF72-0341D611D287}" type="presParOf" srcId="{AB457C70-6FEB-4C06-8621-73160E5D21F0}" destId="{9ADAD9D7-24B0-430E-B443-FDDBE9908B64}" srcOrd="19" destOrd="0" presId="urn:microsoft.com/office/officeart/2005/8/layout/vList2"/>
    <dgm:cxn modelId="{D1A3D0AD-151A-4C82-A9E3-B275B9008210}" type="presParOf" srcId="{AB457C70-6FEB-4C06-8621-73160E5D21F0}" destId="{A5B0E4EE-F2B1-4AC8-AB72-A7A17CAD1D40}"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014-68FA-4DC9-B66C-46DA5948C0E9}">
      <dsp:nvSpPr>
        <dsp:cNvPr id="0" name=""/>
        <dsp:cNvSpPr/>
      </dsp:nvSpPr>
      <dsp:spPr>
        <a:xfrm>
          <a:off x="0" y="1158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Inference</a:t>
          </a:r>
          <a:endParaRPr lang="en-US" sz="1600" kern="1200"/>
        </a:p>
      </dsp:txBody>
      <dsp:txXfrm>
        <a:off x="18277" y="134099"/>
        <a:ext cx="11393446" cy="337846"/>
      </dsp:txXfrm>
    </dsp:sp>
    <dsp:sp modelId="{B487F9D6-34A4-43F5-8464-7141E05308D6}">
      <dsp:nvSpPr>
        <dsp:cNvPr id="0" name=""/>
        <dsp:cNvSpPr/>
      </dsp:nvSpPr>
      <dsp:spPr>
        <a:xfrm>
          <a:off x="0" y="53630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Structs and Classes</a:t>
          </a:r>
          <a:endParaRPr lang="en-US" sz="1600" kern="1200"/>
        </a:p>
      </dsp:txBody>
      <dsp:txXfrm>
        <a:off x="18277" y="554579"/>
        <a:ext cx="11393446" cy="337846"/>
      </dsp:txXfrm>
    </dsp:sp>
    <dsp:sp modelId="{65D1F1D8-4900-4BFC-82A9-4E7CB764EB37}">
      <dsp:nvSpPr>
        <dsp:cNvPr id="0" name=""/>
        <dsp:cNvSpPr/>
      </dsp:nvSpPr>
      <dsp:spPr>
        <a:xfrm>
          <a:off x="0" y="95678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Gotos</a:t>
          </a:r>
          <a:endParaRPr lang="en-US" sz="1600" kern="1200"/>
        </a:p>
      </dsp:txBody>
      <dsp:txXfrm>
        <a:off x="18277" y="975059"/>
        <a:ext cx="11393446" cy="337846"/>
      </dsp:txXfrm>
    </dsp:sp>
    <dsp:sp modelId="{0B214F04-675D-4679-A32F-2CAE2268FF3E}">
      <dsp:nvSpPr>
        <dsp:cNvPr id="0" name=""/>
        <dsp:cNvSpPr/>
      </dsp:nvSpPr>
      <dsp:spPr>
        <a:xfrm>
          <a:off x="0" y="137726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Async</a:t>
          </a:r>
          <a:endParaRPr lang="en-US" sz="1600" kern="1200"/>
        </a:p>
      </dsp:txBody>
      <dsp:txXfrm>
        <a:off x="18277" y="1395539"/>
        <a:ext cx="11393446" cy="337846"/>
      </dsp:txXfrm>
    </dsp:sp>
    <dsp:sp modelId="{B3F01511-686E-416C-B8E5-0F2BAB039048}">
      <dsp:nvSpPr>
        <dsp:cNvPr id="0" name=""/>
        <dsp:cNvSpPr/>
      </dsp:nvSpPr>
      <dsp:spPr>
        <a:xfrm>
          <a:off x="0" y="179774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Recursion</a:t>
          </a:r>
          <a:endParaRPr lang="en-US" sz="1600" kern="1200"/>
        </a:p>
      </dsp:txBody>
      <dsp:txXfrm>
        <a:off x="18277" y="1816019"/>
        <a:ext cx="11393446" cy="337846"/>
      </dsp:txXfrm>
    </dsp:sp>
    <dsp:sp modelId="{186FE665-646F-4097-8CFF-5FA89834804A}">
      <dsp:nvSpPr>
        <dsp:cNvPr id="0" name=""/>
        <dsp:cNvSpPr/>
      </dsp:nvSpPr>
      <dsp:spPr>
        <a:xfrm>
          <a:off x="0" y="22182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Call Stacks</a:t>
          </a:r>
          <a:endParaRPr lang="en-US" sz="1600" kern="1200"/>
        </a:p>
      </dsp:txBody>
      <dsp:txXfrm>
        <a:off x="18277" y="2236499"/>
        <a:ext cx="11393446" cy="337846"/>
      </dsp:txXfrm>
    </dsp:sp>
    <dsp:sp modelId="{1A1D4585-E049-4740-9689-1D5C239D6193}">
      <dsp:nvSpPr>
        <dsp:cNvPr id="0" name=""/>
        <dsp:cNvSpPr/>
      </dsp:nvSpPr>
      <dsp:spPr>
        <a:xfrm>
          <a:off x="0" y="263870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Exceptions</a:t>
          </a:r>
          <a:endParaRPr lang="en-US" sz="1600" kern="1200"/>
        </a:p>
      </dsp:txBody>
      <dsp:txXfrm>
        <a:off x="18277" y="2656979"/>
        <a:ext cx="11393446" cy="337846"/>
      </dsp:txXfrm>
    </dsp:sp>
    <dsp:sp modelId="{12505660-2B11-45B2-A5A6-C59395D5F31E}">
      <dsp:nvSpPr>
        <dsp:cNvPr id="0" name=""/>
        <dsp:cNvSpPr/>
      </dsp:nvSpPr>
      <dsp:spPr>
        <a:xfrm>
          <a:off x="0" y="305918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Variance</a:t>
          </a:r>
          <a:endParaRPr lang="en-US" sz="1600" kern="1200"/>
        </a:p>
      </dsp:txBody>
      <dsp:txXfrm>
        <a:off x="18277" y="3077459"/>
        <a:ext cx="11393446" cy="337846"/>
      </dsp:txXfrm>
    </dsp:sp>
    <dsp:sp modelId="{BE88E3A6-968E-4569-9F76-78D32645B62D}">
      <dsp:nvSpPr>
        <dsp:cNvPr id="0" name=""/>
        <dsp:cNvSpPr/>
      </dsp:nvSpPr>
      <dsp:spPr>
        <a:xfrm>
          <a:off x="0" y="347966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Overloading</a:t>
          </a:r>
          <a:endParaRPr lang="en-US" sz="1600" kern="1200"/>
        </a:p>
      </dsp:txBody>
      <dsp:txXfrm>
        <a:off x="18277" y="3497939"/>
        <a:ext cx="11393446" cy="337846"/>
      </dsp:txXfrm>
    </dsp:sp>
    <dsp:sp modelId="{B42A29C3-FB12-40AF-9CFF-518734176C2E}">
      <dsp:nvSpPr>
        <dsp:cNvPr id="0" name=""/>
        <dsp:cNvSpPr/>
      </dsp:nvSpPr>
      <dsp:spPr>
        <a:xfrm>
          <a:off x="0" y="390014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IDisposable</a:t>
          </a:r>
          <a:endParaRPr lang="en-US" sz="1600" kern="1200"/>
        </a:p>
      </dsp:txBody>
      <dsp:txXfrm>
        <a:off x="18277" y="3918419"/>
        <a:ext cx="11393446" cy="337846"/>
      </dsp:txXfrm>
    </dsp:sp>
    <dsp:sp modelId="{A5B0E4EE-F2B1-4AC8-AB72-A7A17CAD1D40}">
      <dsp:nvSpPr>
        <dsp:cNvPr id="0" name=""/>
        <dsp:cNvSpPr/>
      </dsp:nvSpPr>
      <dsp:spPr>
        <a:xfrm>
          <a:off x="0" y="43206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Performance</a:t>
          </a:r>
          <a:endParaRPr lang="en-US" sz="1600" kern="1200"/>
        </a:p>
      </dsp:txBody>
      <dsp:txXfrm>
        <a:off x="18277" y="4338899"/>
        <a:ext cx="11393446" cy="3378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10/20/2017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very simple. All “</a:t>
            </a:r>
            <a:r>
              <a:rPr lang="en-US" dirty="0" err="1" smtClean="0"/>
              <a:t>var</a:t>
            </a:r>
            <a:r>
              <a:rPr lang="en-US" dirty="0" smtClean="0"/>
              <a:t>” does is</a:t>
            </a:r>
            <a:r>
              <a:rPr lang="en-US" baseline="0" dirty="0" smtClean="0"/>
              <a:t> infer the type for you. In this case, the output is exactly the same. “</a:t>
            </a:r>
            <a:r>
              <a:rPr lang="en-US" baseline="0" dirty="0" err="1" smtClean="0"/>
              <a:t>xInferred</a:t>
            </a:r>
            <a:r>
              <a:rPr lang="en-US" baseline="0" dirty="0" smtClean="0"/>
              <a:t>” is an </a:t>
            </a:r>
            <a:r>
              <a:rPr lang="en-US" baseline="0" dirty="0" err="1" smtClean="0"/>
              <a:t>int</a:t>
            </a:r>
            <a:r>
              <a:rPr lang="en-US" baseline="0" dirty="0" smtClean="0"/>
              <a:t>; you can’t change it to a string later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511560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create very fast .NET applications without touching a lick of assembly. </a:t>
            </a:r>
            <a:r>
              <a:rPr lang="en-US" baseline="0" dirty="0" err="1" smtClean="0"/>
              <a:t>StackExchange</a:t>
            </a:r>
            <a:r>
              <a:rPr lang="en-US" baseline="0" dirty="0" smtClean="0"/>
              <a:t> is one example.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103</a:t>
            </a:fld>
            <a:endParaRPr lang="en-US"/>
          </a:p>
        </p:txBody>
      </p:sp>
    </p:spTree>
    <p:extLst>
      <p:ext uri="{BB962C8B-B14F-4D97-AF65-F5344CB8AC3E}">
        <p14:creationId xmlns:p14="http://schemas.microsoft.com/office/powerpoint/2010/main" val="22614535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Core has also brought to the table</a:t>
            </a:r>
            <a:r>
              <a:rPr lang="en-US" baseline="0" dirty="0" smtClean="0"/>
              <a:t> a lot of performance improvements. This comes for the Age of Ascent gaming folks, who are already using .NET Core in their system.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104</a:t>
            </a:fld>
            <a:endParaRPr lang="en-US"/>
          </a:p>
        </p:txBody>
      </p:sp>
    </p:spTree>
    <p:extLst>
      <p:ext uri="{BB962C8B-B14F-4D97-AF65-F5344CB8AC3E}">
        <p14:creationId xmlns:p14="http://schemas.microsoft.com/office/powerpoint/2010/main" val="40326341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 remember to question yourself. The .NET,</a:t>
            </a:r>
            <a:r>
              <a:rPr lang="en-US" baseline="0" dirty="0" smtClean="0"/>
              <a:t> and in general programming, world is vast. Even after 14 years we can still get it wrong, and things are always in flux. Challenge your own assertions and make sure you’re correct to the best of your knowledge.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105</a:t>
            </a:fld>
            <a:endParaRPr lang="en-US"/>
          </a:p>
        </p:txBody>
      </p:sp>
    </p:spTree>
    <p:extLst>
      <p:ext uri="{BB962C8B-B14F-4D97-AF65-F5344CB8AC3E}">
        <p14:creationId xmlns:p14="http://schemas.microsoft.com/office/powerpoint/2010/main" val="3419241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Nicole </a:t>
            </a:r>
            <a:r>
              <a:rPr lang="en-US" dirty="0" err="1" smtClean="0"/>
              <a:t>Calinoiu</a:t>
            </a:r>
            <a:r>
              <a:rPr lang="en-US" dirty="0" smtClean="0"/>
              <a:t> - Back to basics: Finalization and disposition in .NET - https://vimeo.com/9751950</a:t>
            </a:r>
          </a:p>
          <a:p>
            <a:r>
              <a:rPr lang="en-US" dirty="0" smtClean="0"/>
              <a:t>* C# Myths - http://binaryserialization.blogspot.com/</a:t>
            </a:r>
          </a:p>
          <a:p>
            <a:r>
              <a:rPr lang="en-US" dirty="0" smtClean="0"/>
              <a:t>* Five Myths about Managed Code - http://blogs.msdn.com/b/dotnet/archive/2009/10/02/five-myths-about-managed-code.aspx</a:t>
            </a:r>
          </a:p>
          <a:p>
            <a:r>
              <a:rPr lang="en-US" dirty="0" smtClean="0"/>
              <a:t>* Weak Events in C#, Take Two - http://www.thomaslevesque.com/2015/08/16/weak-events-in-c-take-two/</a:t>
            </a:r>
          </a:p>
          <a:p>
            <a:r>
              <a:rPr lang="en-US" dirty="0" smtClean="0"/>
              <a:t>* Dispose, Finalization, and Resource Management - http://joeduffyblog.com/2005/04/08/dg-update-dispose-finalization-and-resource-management/</a:t>
            </a:r>
          </a:p>
          <a:p>
            <a:r>
              <a:rPr lang="en-US" dirty="0" smtClean="0"/>
              <a:t>* Proposal: </a:t>
            </a:r>
            <a:r>
              <a:rPr lang="en-US" dirty="0" err="1" smtClean="0"/>
              <a:t>Destructable</a:t>
            </a:r>
            <a:r>
              <a:rPr lang="en-US" dirty="0" smtClean="0"/>
              <a:t> Types - https://github.com/dotnet/roslyn/issues/161</a:t>
            </a:r>
          </a:p>
          <a:p>
            <a:r>
              <a:rPr lang="en-US" dirty="0" smtClean="0"/>
              <a:t>* Implementing </a:t>
            </a:r>
            <a:r>
              <a:rPr lang="en-US" dirty="0" err="1" smtClean="0"/>
              <a:t>IDisposable</a:t>
            </a:r>
            <a:endParaRPr lang="en-US" dirty="0" smtClean="0"/>
          </a:p>
          <a:p>
            <a:r>
              <a:rPr lang="en-US" dirty="0" smtClean="0"/>
              <a:t>   * https://msdn.microsoft.com/en-us/library/ms244737.aspx</a:t>
            </a:r>
          </a:p>
          <a:p>
            <a:r>
              <a:rPr lang="en-US" dirty="0" smtClean="0"/>
              <a:t>   * http://www.codeproject.com/Articles/15360/Implementing-IDisposable-and-the-Dispose-Pattern-P</a:t>
            </a:r>
          </a:p>
          <a:p>
            <a:r>
              <a:rPr lang="en-US" dirty="0" smtClean="0"/>
              <a:t>* The theory behind covariance and </a:t>
            </a:r>
            <a:r>
              <a:rPr lang="en-US" dirty="0" err="1" smtClean="0"/>
              <a:t>contravariance</a:t>
            </a:r>
            <a:r>
              <a:rPr lang="en-US" dirty="0" smtClean="0"/>
              <a:t> in C# 4 - http://tomasp.net/blog/variance-explained.aspx/</a:t>
            </a:r>
          </a:p>
          <a:p>
            <a:r>
              <a:rPr lang="en-US" dirty="0" smtClean="0"/>
              <a:t>* Covariance and </a:t>
            </a:r>
            <a:r>
              <a:rPr lang="en-US" dirty="0" err="1" smtClean="0"/>
              <a:t>Contravariance</a:t>
            </a:r>
            <a:r>
              <a:rPr lang="en-US" dirty="0" smtClean="0"/>
              <a:t> in Generics - https://msdn.microsoft.com/en-us/library/dd799517(v=vs.110).aspx</a:t>
            </a:r>
          </a:p>
          <a:p>
            <a:r>
              <a:rPr lang="en-US" dirty="0" smtClean="0"/>
              <a:t>* Generate tail call opcode - http://stackoverflow.com/questions/15864670/generate-tail-call-opcode</a:t>
            </a:r>
          </a:p>
          <a:p>
            <a:r>
              <a:rPr lang="en-US" dirty="0" smtClean="0"/>
              <a:t>* Tail recursion in C# - http://www.thomaslevesque.com/2011/09/02/tail-recursion-in-c/</a:t>
            </a:r>
          </a:p>
          <a:p>
            <a:r>
              <a:rPr lang="en-US" dirty="0" smtClean="0"/>
              <a:t>* The Stack Is An Implementation Detail</a:t>
            </a:r>
          </a:p>
          <a:p>
            <a:r>
              <a:rPr lang="en-US" dirty="0" smtClean="0"/>
              <a:t>   * Part One: https://blogs.msdn.microsoft.com/ericlippert/2009/04/27/the-stack-is-an-implementation-detail-part-one/</a:t>
            </a:r>
          </a:p>
          <a:p>
            <a:r>
              <a:rPr lang="en-US" dirty="0" smtClean="0"/>
              <a:t>   * Part Two: https://blogs.msdn.microsoft.com/ericlippert/2009/05/04/the-stack-is-an-implementation-detail-part-two/</a:t>
            </a:r>
          </a:p>
          <a:p>
            <a:r>
              <a:rPr lang="en-US" dirty="0" smtClean="0"/>
              <a:t>* The Truth About Value Types - https://blogs.msdn.microsoft.com/ericlippert/2010/09/30/the-truth-about-value-types/</a:t>
            </a:r>
          </a:p>
          <a:p>
            <a:r>
              <a:rPr lang="en-US" dirty="0" smtClean="0"/>
              <a:t>* </a:t>
            </a:r>
            <a:r>
              <a:rPr lang="en-US" dirty="0" err="1" smtClean="0"/>
              <a:t>StackOverflowException</a:t>
            </a:r>
            <a:r>
              <a:rPr lang="en-US" dirty="0" smtClean="0"/>
              <a:t> Class - https://msdn.microsoft.com/en-us/library/system.stackoverflowexception.aspx</a:t>
            </a:r>
          </a:p>
          <a:p>
            <a:r>
              <a:rPr lang="en-US" dirty="0" smtClean="0"/>
              <a:t>* </a:t>
            </a:r>
            <a:r>
              <a:rPr lang="en-US" dirty="0" err="1" smtClean="0"/>
              <a:t>ThreadAbortException</a:t>
            </a:r>
            <a:r>
              <a:rPr lang="en-US" dirty="0" smtClean="0"/>
              <a:t> Class - https://msdn.microsoft.com/en-us/library/system.threading.threadabortexception.aspx</a:t>
            </a:r>
          </a:p>
          <a:p>
            <a:r>
              <a:rPr lang="en-US" dirty="0" smtClean="0"/>
              <a:t>* CLR Inside Out - Handling Corrupted State Exceptions - https://msdn.microsoft.com/en-us/magazine/dd419661.aspx#id0070035</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106</a:t>
            </a:fld>
            <a:endParaRPr lang="en-US"/>
          </a:p>
        </p:txBody>
      </p:sp>
    </p:spTree>
    <p:extLst>
      <p:ext uri="{BB962C8B-B14F-4D97-AF65-F5344CB8AC3E}">
        <p14:creationId xmlns:p14="http://schemas.microsoft.com/office/powerpoint/2010/main" val="347993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t>
            </a:r>
            <a:r>
              <a:rPr lang="en-US" dirty="0" err="1" smtClean="0"/>
              <a:t>var</a:t>
            </a:r>
            <a:r>
              <a:rPr lang="en-US" dirty="0" smtClean="0"/>
              <a:t>” shines is with long type names, like, anything longer than 3 characters </a:t>
            </a:r>
            <a:r>
              <a:rPr lang="en-US" dirty="0" smtClean="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65355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is perfect though. Let’s say I had the following inheritance structure.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2311213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even though</a:t>
            </a:r>
            <a:r>
              <a:rPr lang="en-US" baseline="0" dirty="0" smtClean="0"/>
              <a:t> both types inherit from </a:t>
            </a:r>
            <a:r>
              <a:rPr lang="en-US" baseline="0" dirty="0" err="1" smtClean="0"/>
              <a:t>IBase</a:t>
            </a:r>
            <a:r>
              <a:rPr lang="en-US" baseline="0" dirty="0" smtClean="0"/>
              <a:t>, the ternary operator doesn’t know that. So you have to cast the first type. That, or use an if statement.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266463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dynamic, I still need the cast. And when you use dynamic, you get no </a:t>
            </a:r>
            <a:r>
              <a:rPr lang="en-US" dirty="0" err="1" smtClean="0"/>
              <a:t>Intellsense</a:t>
            </a:r>
            <a:r>
              <a:rPr lang="en-US" dirty="0" smtClean="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053453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This is a common one. If you make a </a:t>
            </a:r>
            <a:r>
              <a:rPr lang="en-US" dirty="0" err="1" smtClean="0"/>
              <a:t>struct</a:t>
            </a:r>
            <a:r>
              <a:rPr lang="en-US" dirty="0" smtClean="0"/>
              <a:t>, an instance of it always goes on the stack, class</a:t>
            </a:r>
            <a:r>
              <a:rPr lang="en-US" baseline="0" dirty="0" smtClean="0"/>
              <a:t> instances go on the heap.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664979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start getting into a whole word salad of technical terms, but the key part of this debate is the design-time semantics of reference and value types. Where they are stored is completely immaterial.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63053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example. This is a reference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484701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value type. Both are the same except for the “</a:t>
            </a:r>
            <a:r>
              <a:rPr lang="en-US" baseline="0" dirty="0" err="1" smtClean="0"/>
              <a:t>struct</a:t>
            </a:r>
            <a:r>
              <a:rPr lang="en-US" baseline="0" dirty="0" smtClean="0"/>
              <a:t>” and “class” definitions. Usually value types are immutable, but I’m doing this on purpose to prove a point.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340244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will this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84672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partially</a:t>
            </a:r>
            <a:r>
              <a:rPr lang="en-US" baseline="0" dirty="0" smtClean="0"/>
              <a:t> about having fun. I mean, EVERY talk should be engaging, but what I mean by “fun” is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312520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value type is copied. The</a:t>
            </a:r>
            <a:r>
              <a:rPr lang="en-US" baseline="0" dirty="0" smtClean="0"/>
              <a:t> reference type is referenced. That’s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1238798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more precise definition. In some cases even a </a:t>
            </a:r>
            <a:r>
              <a:rPr lang="en-US" baseline="0" dirty="0" err="1" smtClean="0"/>
              <a:t>struct</a:t>
            </a:r>
            <a:r>
              <a:rPr lang="en-US" baseline="0" dirty="0" smtClean="0"/>
              <a:t> (or value type) isn’t on the stack, though it’s pretty rare.</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05680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aside, C#7 will</a:t>
            </a:r>
            <a:r>
              <a:rPr lang="en-US" baseline="0" dirty="0" smtClean="0"/>
              <a:t> allow for ref returns and ref locals </a:t>
            </a:r>
            <a:r>
              <a:rPr lang="en-US" baseline="0" dirty="0" smtClean="0">
                <a:sym typeface="Wingdings" panose="00000500000000000000" pitchFamily="2" charset="2"/>
              </a:rPr>
              <a:t></a:t>
            </a:r>
            <a:endParaRPr lang="en-US" baseline="0" dirty="0" smtClean="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184889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relax </a:t>
            </a:r>
            <a:r>
              <a:rPr lang="en-US" dirty="0" smtClean="0">
                <a:sym typeface="Wingdings" panose="00000500000000000000" pitchFamily="2" charset="2"/>
              </a:rPr>
              <a:t>. The definition doesn’t really</a:t>
            </a:r>
            <a:r>
              <a:rPr lang="en-US" baseline="0" dirty="0" smtClean="0">
                <a:sym typeface="Wingdings" panose="00000500000000000000" pitchFamily="2" charset="2"/>
              </a:rPr>
              <a:t> matter. While </a:t>
            </a:r>
            <a:r>
              <a:rPr lang="en-US" baseline="0" dirty="0" err="1" smtClean="0">
                <a:sym typeface="Wingdings" panose="00000500000000000000" pitchFamily="2" charset="2"/>
              </a:rPr>
              <a:t>structs</a:t>
            </a:r>
            <a:r>
              <a:rPr lang="en-US" baseline="0" dirty="0" smtClean="0">
                <a:sym typeface="Wingdings" panose="00000500000000000000" pitchFamily="2" charset="2"/>
              </a:rPr>
              <a:t> may be faster in some cases because of their default storage mechanism, only with performance metrics in hand should you consider changing your designs from a class to a </a:t>
            </a:r>
            <a:r>
              <a:rPr lang="en-US" baseline="0" dirty="0" err="1" smtClean="0">
                <a:sym typeface="Wingdings" panose="00000500000000000000" pitchFamily="2" charset="2"/>
              </a:rPr>
              <a:t>struct</a:t>
            </a:r>
            <a:r>
              <a:rPr lang="en-US" baseline="0" dirty="0" smtClean="0">
                <a:sym typeface="Wingdings" panose="00000500000000000000" pitchFamily="2" charset="2"/>
              </a:rPr>
              <a:t>.</a:t>
            </a:r>
            <a:endParaRPr lang="en-US" baseline="0" dirty="0" smtClean="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341458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a:t>
            </a:r>
            <a:r>
              <a:rPr lang="en-US" dirty="0" err="1" smtClean="0"/>
              <a:t>Gotos</a:t>
            </a:r>
            <a:r>
              <a:rPr lang="en-US" dirty="0" smtClean="0"/>
              <a:t> are not allowed in C#. This is a modern language, right? And …. </a:t>
            </a:r>
            <a:r>
              <a:rPr lang="en-US" dirty="0" err="1" smtClean="0"/>
              <a:t>Dijkstra</a:t>
            </a:r>
            <a:r>
              <a:rPr lang="en-US" dirty="0" smtClean="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06008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sad fact is that </a:t>
            </a:r>
            <a:r>
              <a:rPr lang="en-US" dirty="0" err="1" smtClean="0"/>
              <a:t>gotos</a:t>
            </a:r>
            <a:r>
              <a:rPr lang="en-US" dirty="0" smtClean="0"/>
              <a:t> are valid in 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26437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so much simpler,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556135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the IL level, you can do branches (conditional</a:t>
            </a:r>
            <a:r>
              <a:rPr lang="en-US" baseline="0" dirty="0" smtClean="0"/>
              <a:t> or unconditional). This is fairly typical with assembly instructions or intermediate formats like IL. But it’s not something that I’ve ever had a need to use in 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70767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I did see it used and abused once 8 years ago.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085328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you CAN do something, doesn’t mean you should </a:t>
            </a:r>
            <a:r>
              <a:rPr lang="en-US" baseline="0" dirty="0" smtClean="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71797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that it should be exploratory. It’s time to dig around in the framework and see how things really work compared to some views and statements that I’ve heard and read over the years as a .NET developer. Granted, it can be dark and scary and somewhat intimidating to visit places that few have gone before, but the end result can be rewarding.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3052091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While threads, concurrent</a:t>
            </a:r>
            <a:r>
              <a:rPr lang="en-US" baseline="0" dirty="0" smtClean="0"/>
              <a:t> programming, </a:t>
            </a:r>
            <a:r>
              <a:rPr lang="en-US" baseline="0" dirty="0" err="1" smtClean="0"/>
              <a:t>etc</a:t>
            </a:r>
            <a:r>
              <a:rPr lang="en-US" baseline="0" dirty="0" smtClean="0"/>
              <a:t> are old topics,</a:t>
            </a:r>
            <a:r>
              <a:rPr lang="en-US" dirty="0" smtClean="0"/>
              <a:t> </a:t>
            </a:r>
            <a:r>
              <a:rPr lang="en-US" dirty="0" err="1" smtClean="0"/>
              <a:t>async</a:t>
            </a:r>
            <a:r>
              <a:rPr lang="en-US" dirty="0" smtClean="0"/>
              <a:t>/await in C# is relatively new,</a:t>
            </a:r>
            <a:r>
              <a:rPr lang="en-US" baseline="0" dirty="0" smtClean="0"/>
              <a:t> and there are some misconceptions about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66772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code is all about continuations. If you looked at the generated</a:t>
            </a:r>
            <a:r>
              <a:rPr lang="en-US" baseline="0" dirty="0" smtClean="0"/>
              <a:t> code it ends up looking like a huge state machine (with </a:t>
            </a:r>
            <a:r>
              <a:rPr lang="en-US" baseline="0" dirty="0" err="1" smtClean="0"/>
              <a:t>gotos</a:t>
            </a:r>
            <a:r>
              <a:rPr lang="en-US" baseline="0" dirty="0" smtClean="0"/>
              <a:t> </a:t>
            </a:r>
            <a:r>
              <a:rPr lang="en-US" baseline="0" dirty="0" smtClean="0">
                <a:sym typeface="Wingdings" panose="00000500000000000000" pitchFamily="2" charset="2"/>
              </a:rPr>
              <a:t>). The interesting part is the “cloud”. Not necessarily the buzzword “cloud”, but the ethereal “cloud” where code goes when an await happens. This is known as an I/O completion port. The details get pretty involved with these, but essentially a piece of I/O work that will “wait” for the OS to tell the application that’s it’s completed. The state machine will then pick up where the </a:t>
            </a:r>
            <a:r>
              <a:rPr lang="en-US" baseline="0" dirty="0" err="1" smtClean="0">
                <a:sym typeface="Wingdings" panose="00000500000000000000" pitchFamily="2" charset="2"/>
              </a:rPr>
              <a:t>async</a:t>
            </a:r>
            <a:r>
              <a:rPr lang="en-US" baseline="0" dirty="0" smtClean="0">
                <a:sym typeface="Wingdings" panose="00000500000000000000" pitchFamily="2" charset="2"/>
              </a:rPr>
              <a:t> work left off.</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461629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little easier to see with the </a:t>
            </a:r>
            <a:r>
              <a:rPr lang="en-US" dirty="0" err="1" smtClean="0"/>
              <a:t>FileWriter.WriteAsync</a:t>
            </a:r>
            <a:r>
              <a:rPr lang="en-US" dirty="0" smtClean="0"/>
              <a:t>()</a:t>
            </a:r>
            <a:r>
              <a:rPr lang="en-US" baseline="0" dirty="0" smtClean="0"/>
              <a:t> code. You can see the usage of an Overlapped structure, which is used in native </a:t>
            </a:r>
            <a:r>
              <a:rPr lang="en-US" baseline="0" dirty="0" err="1" smtClean="0"/>
              <a:t>async</a:t>
            </a:r>
            <a:r>
              <a:rPr lang="en-US" baseline="0" dirty="0" smtClean="0"/>
              <a:t> File I/O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473000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is, there</a:t>
            </a:r>
            <a:r>
              <a:rPr lang="en-US" baseline="0" dirty="0" smtClean="0"/>
              <a:t> is no new or pooled thread that is used to process the </a:t>
            </a:r>
            <a:r>
              <a:rPr lang="en-US" baseline="0" dirty="0" err="1" smtClean="0"/>
              <a:t>async</a:t>
            </a:r>
            <a:r>
              <a:rPr lang="en-US" baseline="0" dirty="0" smtClean="0"/>
              <a:t> I/O request. There is no thread. The continuation may happen on the same thread, or a different one. That’s the job of the </a:t>
            </a:r>
            <a:r>
              <a:rPr lang="en-US" baseline="0" dirty="0" err="1" smtClean="0"/>
              <a:t>SynchronizationContext</a:t>
            </a:r>
            <a:r>
              <a:rPr lang="en-US" baseline="0" dirty="0" smtClean="0"/>
              <a:t>. But since no thread is involved in </a:t>
            </a:r>
            <a:r>
              <a:rPr lang="en-US" baseline="0" dirty="0" err="1" smtClean="0"/>
              <a:t>async</a:t>
            </a:r>
            <a:r>
              <a:rPr lang="en-US" baseline="0" dirty="0" smtClean="0"/>
              <a:t> I/O, the application can service other requests, which can make applications scalable because threads blocking on I/O has been eliminated.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382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interesting to note that just because a method return</a:t>
            </a:r>
            <a:r>
              <a:rPr lang="en-US" baseline="0" dirty="0" smtClean="0"/>
              <a:t>s a Task that it is asynchronous. The </a:t>
            </a:r>
            <a:r>
              <a:rPr lang="en-US" baseline="0" dirty="0" err="1" smtClean="0"/>
              <a:t>TextWriter’s</a:t>
            </a:r>
            <a:r>
              <a:rPr lang="en-US" baseline="0" dirty="0" smtClean="0"/>
              <a:t> </a:t>
            </a:r>
            <a:r>
              <a:rPr lang="en-US" baseline="0" dirty="0" err="1" smtClean="0"/>
              <a:t>WriteLineAsync</a:t>
            </a:r>
            <a:r>
              <a:rPr lang="en-US" baseline="0" dirty="0" smtClean="0"/>
              <a:t>(), which is what the Out property is on the Console class, is completely synchronous. You can still await it, but it will immediately return (note that the state machine created is smart enough to check if a Task is done before it enters the state machine logic as an optimization).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520931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possible that an </a:t>
            </a:r>
            <a:r>
              <a:rPr lang="en-US" dirty="0" err="1" smtClean="0"/>
              <a:t>async</a:t>
            </a:r>
            <a:r>
              <a:rPr lang="en-US" baseline="0" dirty="0" smtClean="0"/>
              <a:t> method will do work on another thread, either by using </a:t>
            </a:r>
            <a:r>
              <a:rPr lang="en-US" baseline="0" dirty="0" err="1" smtClean="0"/>
              <a:t>Task.Run</a:t>
            </a:r>
            <a:r>
              <a:rPr lang="en-US" baseline="0" dirty="0" smtClean="0"/>
              <a:t>() or </a:t>
            </a:r>
            <a:r>
              <a:rPr lang="en-US" baseline="0" dirty="0" err="1" smtClean="0"/>
              <a:t>Task.Factory.StartNew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740501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Recursions</a:t>
            </a:r>
            <a:r>
              <a:rPr lang="en-US" baseline="0" dirty="0" smtClean="0"/>
              <a:t> left unchecked will always blow the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44077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start</a:t>
            </a:r>
            <a:r>
              <a:rPr lang="en-US" baseline="0" dirty="0" smtClean="0"/>
              <a:t> with a very simple algorithm, the </a:t>
            </a:r>
            <a:r>
              <a:rPr lang="en-US" baseline="0" dirty="0" err="1" smtClean="0"/>
              <a:t>Collatz</a:t>
            </a:r>
            <a:r>
              <a:rPr lang="en-US" baseline="0" dirty="0" smtClean="0"/>
              <a:t> Conjecture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846846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implement it is pretty easy,</a:t>
            </a:r>
            <a:r>
              <a:rPr lang="en-US" baseline="0" dirty="0" smtClean="0"/>
              <a:t> but as you saw in a previous slide, calling this in a recursive function can cause the call stack to blow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2095187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usually</a:t>
            </a:r>
            <a:r>
              <a:rPr lang="en-US" baseline="0" dirty="0" smtClean="0"/>
              <a:t> change a recursive function into a while loop to remove the chance of getting a </a:t>
            </a:r>
            <a:r>
              <a:rPr lang="en-US" baseline="0" dirty="0" err="1" smtClean="0"/>
              <a:t>StackOverflowException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78346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couple of reasons why myths and untrue statements exist. One is change. Things change in languages, engines,</a:t>
            </a:r>
            <a:r>
              <a:rPr lang="en-US" baseline="0" dirty="0" smtClean="0"/>
              <a:t> packages, etc. and if you’re not aware of these deltas, you may think that something works in a certain way when it doesn’t.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2337376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there’s another way, which unfortunately requires you to dive into IL. You put a .tail</a:t>
            </a:r>
            <a:r>
              <a:rPr lang="en-US" baseline="0" dirty="0" smtClean="0"/>
              <a:t> opcode just before the method invocation. This only works if the method invocation is immediately followed by a ret op code. This essentially wipes out the stack, so recursive functions (if they’re set up this way) won’t cause a </a:t>
            </a:r>
            <a:r>
              <a:rPr lang="en-US" baseline="0" dirty="0" err="1" smtClean="0"/>
              <a:t>StackOverflowException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1596158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performance of</a:t>
            </a:r>
            <a:r>
              <a:rPr lang="en-US" baseline="0" dirty="0" smtClean="0"/>
              <a:t> using tail calls.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920684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walk through the process of taking C#</a:t>
            </a:r>
            <a:r>
              <a:rPr lang="en-US" baseline="0" dirty="0" smtClean="0"/>
              <a:t> code and modifying it with IL.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618481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rules around what languages like C# and F# and the CLR will do with recursion and tail calls is…complicated. The notes</a:t>
            </a:r>
            <a:r>
              <a:rPr lang="en-US" baseline="0" dirty="0" smtClean="0"/>
              <a:t> section on the last slide provides links to articles with deep details on this issue.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1540781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 call stacks….if</a:t>
            </a:r>
            <a:r>
              <a:rPr lang="en-US" baseline="0" dirty="0" smtClean="0"/>
              <a:t> you don’t know how call stacks work, they can surprise you in the end, and everything falls apart.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44627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for call stacks. If we run into an</a:t>
            </a:r>
            <a:r>
              <a:rPr lang="en-US" baseline="0" dirty="0" smtClean="0"/>
              <a:t> unhandled exception, getting the call stack is a base line requirement to have any chance of figuring out what went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1825862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Developers</a:t>
            </a:r>
            <a:r>
              <a:rPr lang="en-US" baseline="0" dirty="0" smtClean="0"/>
              <a:t> usually think linearly when it comes to call stacks. If I put a breakpoint in Method4(), I’d expect to see what I do see in VS.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387584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dirty="0" err="1" smtClean="0"/>
              <a:t>inlining</a:t>
            </a:r>
            <a:r>
              <a:rPr lang="en-US" dirty="0" smtClean="0"/>
              <a:t> can get in the way. In this code, it’s going to try and force .NET to inline the method (FYI this isn’t a 100% guarantee.</a:t>
            </a:r>
            <a:r>
              <a:rPr lang="en-US" baseline="0" dirty="0" smtClean="0"/>
              <a:t> Running code with a Debug build doesn’t seem to force it, but a Release build with optimizations seems to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845469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because there</a:t>
            </a:r>
            <a:r>
              <a:rPr lang="en-US" baseline="0" dirty="0" smtClean="0"/>
              <a:t> isn’t anything calling </a:t>
            </a:r>
            <a:r>
              <a:rPr lang="en-US" baseline="0" dirty="0" err="1" smtClean="0"/>
              <a:t>GetCallingFrame</a:t>
            </a:r>
            <a:r>
              <a:rPr lang="en-US" baseline="0" dirty="0" smtClean="0"/>
              <a:t>() as it’s been </a:t>
            </a:r>
            <a:r>
              <a:rPr lang="en-US" baseline="0" dirty="0" err="1" smtClean="0"/>
              <a:t>inlined</a:t>
            </a:r>
            <a:r>
              <a:rPr lang="en-US" baseline="0" dirty="0" smtClean="0"/>
              <a:t>, assuming something will be on the call stack will cause an error.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2028479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Tail calls can also</a:t>
            </a:r>
            <a:r>
              <a:rPr lang="en-US" baseline="0" dirty="0" smtClean="0"/>
              <a:t> make the stack look weird. In this case, the </a:t>
            </a:r>
            <a:r>
              <a:rPr lang="en-US" baseline="0" dirty="0" err="1" smtClean="0"/>
              <a:t>Collatz</a:t>
            </a:r>
            <a:r>
              <a:rPr lang="en-US" baseline="0" dirty="0" smtClean="0"/>
              <a:t> class that uses a tail call has been called recursively but we only see one </a:t>
            </a:r>
            <a:r>
              <a:rPr lang="en-US" baseline="0" dirty="0" err="1" smtClean="0"/>
              <a:t>GetIterations</a:t>
            </a:r>
            <a:r>
              <a:rPr lang="en-US" baseline="0" dirty="0" smtClean="0"/>
              <a:t>(</a:t>
            </a:r>
            <a:r>
              <a:rPr lang="en-US" baseline="0" dirty="0" err="1" smtClean="0"/>
              <a:t>BigInteger</a:t>
            </a:r>
            <a:r>
              <a:rPr lang="en-US" baseline="0" dirty="0" smtClean="0"/>
              <a:t>, </a:t>
            </a:r>
            <a:r>
              <a:rPr lang="en-US" baseline="0" dirty="0" err="1" smtClean="0"/>
              <a:t>BigInteger</a:t>
            </a:r>
            <a:r>
              <a:rPr lang="en-US" baseline="0" dirty="0" smtClean="0"/>
              <a:t>) on the call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3542120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are</a:t>
            </a:r>
            <a:r>
              <a:rPr lang="en-US" baseline="0" dirty="0" smtClean="0"/>
              <a:t> edge cases. Granted, we’re going to do some exploring, but there are a couple of “myths” that, arguably, you’ll probably never run into with the vast majority of programs you write. But knowledge is power,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865710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 exceptions….someone may look at the previous example, and say, “just put a catch block around it so the </a:t>
            </a:r>
            <a:r>
              <a:rPr lang="en-US" dirty="0" err="1" smtClean="0"/>
              <a:t>StackOverflowException</a:t>
            </a:r>
            <a:r>
              <a:rPr lang="en-US" baseline="0" dirty="0" smtClean="0"/>
              <a:t> doesn’t happen. In fact, just swallow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1047750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do something like this code. But that won’t help.</a:t>
            </a:r>
            <a:r>
              <a:rPr lang="en-US" baseline="0" dirty="0" smtClean="0"/>
              <a:t> A </a:t>
            </a:r>
            <a:r>
              <a:rPr lang="en-US" baseline="0" dirty="0" err="1" smtClean="0"/>
              <a:t>StackOverflowException</a:t>
            </a:r>
            <a:r>
              <a:rPr lang="en-US" baseline="0" dirty="0" smtClean="0"/>
              <a:t> cannot be caught no matter what you do in .NET. (In 1.0 and 1.1, you could, but not since 2.0).</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1048041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list of exceptions that are difficult or</a:t>
            </a:r>
            <a:r>
              <a:rPr lang="en-US" baseline="0" dirty="0" smtClean="0"/>
              <a:t> “impossible” to catch:</a:t>
            </a:r>
          </a:p>
          <a:p>
            <a:endParaRPr lang="en-US" baseline="0" dirty="0" smtClean="0"/>
          </a:p>
          <a:p>
            <a:pPr marL="171450" indent="-171450">
              <a:buFont typeface="Arial" panose="020B0604020202020204" pitchFamily="34" charset="0"/>
              <a:buChar char="•"/>
            </a:pPr>
            <a:r>
              <a:rPr lang="en-US" baseline="0" dirty="0" err="1" smtClean="0"/>
              <a:t>StackOverflowException</a:t>
            </a:r>
            <a:r>
              <a:rPr lang="en-US" baseline="0" dirty="0" smtClean="0"/>
              <a:t>. Note, it can be caught if you’re hosting the CLR yourself, but that’s an extreme example</a:t>
            </a:r>
          </a:p>
          <a:p>
            <a:pPr marL="171450" indent="-171450">
              <a:buFont typeface="Arial" panose="020B0604020202020204" pitchFamily="34" charset="0"/>
              <a:buChar char="•"/>
            </a:pPr>
            <a:r>
              <a:rPr lang="en-US" baseline="0" dirty="0" err="1" smtClean="0"/>
              <a:t>ThreadAbortException</a:t>
            </a:r>
            <a:r>
              <a:rPr lang="en-US" baseline="0" dirty="0" smtClean="0"/>
              <a:t>. It can be caught, but it’ll be re-raised after your catch block</a:t>
            </a:r>
          </a:p>
          <a:p>
            <a:pPr marL="171450" indent="-171450">
              <a:buFont typeface="Arial" panose="020B0604020202020204" pitchFamily="34" charset="0"/>
              <a:buChar char="•"/>
            </a:pPr>
            <a:r>
              <a:rPr lang="en-US" baseline="0" dirty="0" smtClean="0"/>
              <a:t>CSEs, they can’t be caught unless you mark a method with [</a:t>
            </a:r>
            <a:r>
              <a:rPr lang="en-US" baseline="0" dirty="0" err="1" smtClean="0"/>
              <a:t>HandleProcessCorruptedStateExceptions</a:t>
            </a:r>
            <a:r>
              <a:rPr lang="en-US" baseline="0" dirty="0" smtClean="0"/>
              <a:t>]. There are other ways to do it via configuration, and it also depends on the security trust of the executed code.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2817384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it’s not just what you can’t catch. It’s the performance hit that you take when you catch an exception,</a:t>
            </a:r>
            <a:r>
              <a:rPr lang="en-US" baseline="0" dirty="0" smtClean="0"/>
              <a:t> especially if all you do is “log-then-</a:t>
            </a:r>
            <a:r>
              <a:rPr lang="en-US" baseline="0" dirty="0" err="1" smtClean="0"/>
              <a:t>rethrow</a:t>
            </a:r>
            <a:r>
              <a:rPr lang="en-US" baseline="0" dirty="0" smtClean="0"/>
              <a:t>” or swallow it. For example, .NET used to (and still has) Parse() on a number of core value types. But </a:t>
            </a:r>
            <a:r>
              <a:rPr lang="en-US" baseline="0" dirty="0" err="1" smtClean="0"/>
              <a:t>TryParse</a:t>
            </a:r>
            <a:r>
              <a:rPr lang="en-US" baseline="0" dirty="0" smtClean="0"/>
              <a:t>() was introduced in 2.0, and it is the preferred approach, primarily for eliminating the need to catch an 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3597080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interesting to note that the</a:t>
            </a:r>
            <a:r>
              <a:rPr lang="en-US" baseline="0" dirty="0" smtClean="0"/>
              <a:t> implementations of the two approaches are virtually identically, save that one throws, and the other returns a </a:t>
            </a:r>
            <a:r>
              <a:rPr lang="en-US" baseline="0" dirty="0" err="1" smtClean="0"/>
              <a:t>boolean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3669737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performance differences between the two are astounding. </a:t>
            </a:r>
            <a:r>
              <a:rPr lang="en-US" dirty="0" err="1" smtClean="0"/>
              <a:t>TryParse</a:t>
            </a:r>
            <a:r>
              <a:rPr lang="en-US" dirty="0" smtClean="0"/>
              <a:t>() is 3 orders of magnitude faster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58</a:t>
            </a:fld>
            <a:endParaRPr lang="en-US"/>
          </a:p>
        </p:txBody>
      </p:sp>
    </p:spTree>
    <p:extLst>
      <p:ext uri="{BB962C8B-B14F-4D97-AF65-F5344CB8AC3E}">
        <p14:creationId xmlns:p14="http://schemas.microsoft.com/office/powerpoint/2010/main" val="973781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show Benchmark.net and how simple it was to do that exception timing.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59</a:t>
            </a:fld>
            <a:endParaRPr lang="en-US"/>
          </a:p>
        </p:txBody>
      </p:sp>
    </p:spTree>
    <p:extLst>
      <p:ext uri="{BB962C8B-B14F-4D97-AF65-F5344CB8AC3E}">
        <p14:creationId xmlns:p14="http://schemas.microsoft.com/office/powerpoint/2010/main" val="3351594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Type</a:t>
            </a:r>
            <a:r>
              <a:rPr lang="en-US" baseline="0" dirty="0" smtClean="0"/>
              <a:t> assignments don’t always make sense in .NET. Why can’t I do what’s in the code? Makes sense,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60</a:t>
            </a:fld>
            <a:endParaRPr lang="en-US"/>
          </a:p>
        </p:txBody>
      </p:sp>
    </p:spTree>
    <p:extLst>
      <p:ext uri="{BB962C8B-B14F-4D97-AF65-F5344CB8AC3E}">
        <p14:creationId xmlns:p14="http://schemas.microsoft.com/office/powerpoint/2010/main" val="40170045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back up a second and look at a typical,</a:t>
            </a:r>
            <a:r>
              <a:rPr lang="en-US" baseline="0" dirty="0" smtClean="0"/>
              <a:t> invariant interface that most .NET developers make out of the gate.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61</a:t>
            </a:fld>
            <a:endParaRPr lang="en-US"/>
          </a:p>
        </p:txBody>
      </p:sp>
    </p:spTree>
    <p:extLst>
      <p:ext uri="{BB962C8B-B14F-4D97-AF65-F5344CB8AC3E}">
        <p14:creationId xmlns:p14="http://schemas.microsoft.com/office/powerpoint/2010/main" val="993122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a:t>
            </a:r>
            <a:r>
              <a:rPr lang="en-US" dirty="0" err="1" smtClean="0"/>
              <a:t>CombinationPuzzle</a:t>
            </a:r>
            <a:r>
              <a:rPr lang="en-US" dirty="0" smtClean="0"/>
              <a:t> inherits from Puzzle, and therefore it makes logical sense to do the </a:t>
            </a:r>
            <a:r>
              <a:rPr lang="en-US" dirty="0" err="1" smtClean="0"/>
              <a:t>assigments</a:t>
            </a:r>
            <a:r>
              <a:rPr lang="en-US" dirty="0" smtClean="0"/>
              <a:t> shown above, you can’t do it. The</a:t>
            </a:r>
            <a:r>
              <a:rPr lang="en-US" baseline="0" dirty="0" smtClean="0"/>
              <a:t> generics are invariant.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62</a:t>
            </a:fld>
            <a:endParaRPr lang="en-US"/>
          </a:p>
        </p:txBody>
      </p:sp>
    </p:spTree>
    <p:extLst>
      <p:ext uri="{BB962C8B-B14F-4D97-AF65-F5344CB8AC3E}">
        <p14:creationId xmlns:p14="http://schemas.microsoft.com/office/powerpoint/2010/main" val="324311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some are</a:t>
            </a:r>
            <a:r>
              <a:rPr lang="en-US" baseline="0" dirty="0" smtClean="0"/>
              <a:t> just big piles of crap </a:t>
            </a:r>
            <a:r>
              <a:rPr lang="en-US" baseline="0" dirty="0" smtClean="0">
                <a:sym typeface="Wingdings" panose="00000500000000000000" pitchFamily="2" charset="2"/>
              </a:rPr>
              <a:t>. For whatever reason, people will spread false information, and unfortunately they can permeate into people’s internal knowledge base. We won’t cover a lot of these, but we will address a couple of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0390682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with a simple addition of the “out” keyword on the generic type from the interface</a:t>
            </a:r>
            <a:r>
              <a:rPr lang="en-US" baseline="0" dirty="0" smtClean="0"/>
              <a:t> definition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63</a:t>
            </a:fld>
            <a:endParaRPr lang="en-US"/>
          </a:p>
        </p:txBody>
      </p:sp>
    </p:spTree>
    <p:extLst>
      <p:ext uri="{BB962C8B-B14F-4D97-AF65-F5344CB8AC3E}">
        <p14:creationId xmlns:p14="http://schemas.microsoft.com/office/powerpoint/2010/main" val="3955319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assign variables with the “base” type, if we use an</a:t>
            </a:r>
            <a:r>
              <a:rPr lang="en-US" baseline="0" dirty="0" smtClean="0"/>
              <a:t> explicit interface type definition when declaring the variable.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64</a:t>
            </a:fld>
            <a:endParaRPr lang="en-US"/>
          </a:p>
        </p:txBody>
      </p:sp>
    </p:spTree>
    <p:extLst>
      <p:ext uri="{BB962C8B-B14F-4D97-AF65-F5344CB8AC3E}">
        <p14:creationId xmlns:p14="http://schemas.microsoft.com/office/powerpoint/2010/main" val="10927538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basic rules</a:t>
            </a:r>
            <a:r>
              <a:rPr lang="en-US" baseline="0" dirty="0" smtClean="0"/>
              <a:t> – essentially, variance is only for generic interfaces and delegates using reference types. There are far more details to co- and </a:t>
            </a:r>
            <a:r>
              <a:rPr lang="en-US" baseline="0" dirty="0" err="1" smtClean="0"/>
              <a:t>contravariance</a:t>
            </a:r>
            <a:r>
              <a:rPr lang="en-US" baseline="0" dirty="0" smtClean="0"/>
              <a:t> than this, but that’s the gist of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65</a:t>
            </a:fld>
            <a:endParaRPr lang="en-US"/>
          </a:p>
        </p:txBody>
      </p:sp>
    </p:spTree>
    <p:extLst>
      <p:ext uri="{BB962C8B-B14F-4D97-AF65-F5344CB8AC3E}">
        <p14:creationId xmlns:p14="http://schemas.microsoft.com/office/powerpoint/2010/main" val="2776898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an interface cannot define a generic type to be covariant and contravariant at the same time. This partial description of the </a:t>
            </a:r>
            <a:r>
              <a:rPr lang="en-US" dirty="0" err="1" smtClean="0"/>
              <a:t>IList</a:t>
            </a:r>
            <a:r>
              <a:rPr lang="en-US" dirty="0" smtClean="0"/>
              <a:t> interface shows why it can never</a:t>
            </a:r>
            <a:r>
              <a:rPr lang="en-US" baseline="0" dirty="0" smtClean="0"/>
              <a:t> have variance, because T is used as an argument and as a return value on an indexer.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66</a:t>
            </a:fld>
            <a:endParaRPr lang="en-US"/>
          </a:p>
        </p:txBody>
      </p:sp>
    </p:spTree>
    <p:extLst>
      <p:ext uri="{BB962C8B-B14F-4D97-AF65-F5344CB8AC3E}">
        <p14:creationId xmlns:p14="http://schemas.microsoft.com/office/powerpoint/2010/main" val="3036949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TRY to create a variant </a:t>
            </a:r>
            <a:r>
              <a:rPr lang="en-US" dirty="0" err="1" smtClean="0"/>
              <a:t>IList</a:t>
            </a:r>
            <a:r>
              <a:rPr lang="en-US" dirty="0" smtClean="0"/>
              <a:t> type…but</a:t>
            </a:r>
            <a:r>
              <a:rPr lang="en-US" baseline="0" dirty="0" smtClean="0"/>
              <a:t> it would be very limited. Essentially the base interface types would have to be re-designed, which may cause a large number of breaking changes to existing types. Also, we’d like the two generics types to be exactly the same types, but you can’t do this:</a:t>
            </a:r>
          </a:p>
          <a:p>
            <a:endParaRPr lang="en-US" baseline="0" dirty="0" smtClean="0"/>
          </a:p>
          <a:p>
            <a:r>
              <a:rPr lang="en-US" dirty="0" smtClean="0"/>
              <a:t>		where </a:t>
            </a:r>
            <a:r>
              <a:rPr lang="en-US" dirty="0" err="1" smtClean="0"/>
              <a:t>TOut</a:t>
            </a:r>
            <a:r>
              <a:rPr lang="en-US" dirty="0" smtClean="0"/>
              <a:t> : </a:t>
            </a:r>
            <a:r>
              <a:rPr lang="en-US" dirty="0" err="1" smtClean="0"/>
              <a:t>TIn</a:t>
            </a:r>
            <a:endParaRPr lang="en-US" dirty="0" smtClean="0"/>
          </a:p>
          <a:p>
            <a:r>
              <a:rPr lang="en-US" dirty="0" smtClean="0"/>
              <a:t>		where </a:t>
            </a:r>
            <a:r>
              <a:rPr lang="en-US" dirty="0" err="1" smtClean="0"/>
              <a:t>TIn</a:t>
            </a:r>
            <a:r>
              <a:rPr lang="en-US" dirty="0" smtClean="0"/>
              <a:t> : </a:t>
            </a:r>
            <a:r>
              <a:rPr lang="en-US" dirty="0" err="1" smtClean="0"/>
              <a:t>TOut</a:t>
            </a:r>
            <a:endParaRPr lang="en-US" dirty="0" smtClean="0"/>
          </a:p>
          <a:p>
            <a:endParaRPr lang="en-US" dirty="0" smtClean="0"/>
          </a:p>
          <a:p>
            <a:r>
              <a:rPr lang="en-US" dirty="0" smtClean="0"/>
              <a:t>That creates a</a:t>
            </a:r>
            <a:r>
              <a:rPr lang="en-US" baseline="0" dirty="0" smtClean="0"/>
              <a:t> circular dependency that the compiler won’t allow (CS0454 - </a:t>
            </a:r>
            <a:r>
              <a:rPr lang="en-US" sz="1200" kern="1200" dirty="0" smtClean="0">
                <a:solidFill>
                  <a:schemeClr val="tx1"/>
                </a:solidFill>
                <a:latin typeface="+mn-lt"/>
                <a:ea typeface="+mn-ea"/>
                <a:cs typeface="+mn-cs"/>
              </a:rPr>
              <a:t>https://msdn.microsoft.com/en-us/library/4y95z473(v=vs.90).aspx).</a:t>
            </a:r>
            <a:r>
              <a:rPr lang="en-US" sz="1200" kern="1200" baseline="0" dirty="0" smtClean="0">
                <a:solidFill>
                  <a:schemeClr val="tx1"/>
                </a:solidFill>
                <a:latin typeface="+mn-lt"/>
                <a:ea typeface="+mn-ea"/>
                <a:cs typeface="+mn-cs"/>
              </a:rPr>
              <a:t> It’s possible to create an analyzer to do this check for us on interfaces where we want this “exactness” on generic type parameters, but that wouldn’t be enforced if someone created an instance of a class that inherits from this interface via Reflection. Furthermore, there is no relationship between </a:t>
            </a:r>
            <a:r>
              <a:rPr lang="en-US" sz="1200" kern="1200" baseline="0" dirty="0" err="1" smtClean="0">
                <a:solidFill>
                  <a:schemeClr val="tx1"/>
                </a:solidFill>
                <a:latin typeface="+mn-lt"/>
                <a:ea typeface="+mn-ea"/>
                <a:cs typeface="+mn-cs"/>
              </a:rPr>
              <a:t>TOut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TIn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67</a:t>
            </a:fld>
            <a:endParaRPr lang="en-US"/>
          </a:p>
        </p:txBody>
      </p:sp>
    </p:spTree>
    <p:extLst>
      <p:ext uri="{BB962C8B-B14F-4D97-AF65-F5344CB8AC3E}">
        <p14:creationId xmlns:p14="http://schemas.microsoft.com/office/powerpoint/2010/main" val="4244486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a:t>
            </a:r>
            <a:r>
              <a:rPr lang="en-US" baseline="0" dirty="0" smtClean="0"/>
              <a:t> add a constraint such that </a:t>
            </a:r>
            <a:r>
              <a:rPr lang="en-US" baseline="0" dirty="0" err="1" smtClean="0"/>
              <a:t>TIn</a:t>
            </a:r>
            <a:r>
              <a:rPr lang="en-US" baseline="0" dirty="0" smtClean="0"/>
              <a:t> has to be of a type Tout….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68</a:t>
            </a:fld>
            <a:endParaRPr lang="en-US"/>
          </a:p>
        </p:txBody>
      </p:sp>
    </p:spTree>
    <p:extLst>
      <p:ext uri="{BB962C8B-B14F-4D97-AF65-F5344CB8AC3E}">
        <p14:creationId xmlns:p14="http://schemas.microsoft.com/office/powerpoint/2010/main" val="3058643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could have something that starts looking a little sane, but it’s still not very clean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69</a:t>
            </a:fld>
            <a:endParaRPr lang="en-US"/>
          </a:p>
        </p:txBody>
      </p:sp>
    </p:spTree>
    <p:extLst>
      <p:ext uri="{BB962C8B-B14F-4D97-AF65-F5344CB8AC3E}">
        <p14:creationId xmlns:p14="http://schemas.microsoft.com/office/powerpoint/2010/main" val="116949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 this is why </a:t>
            </a:r>
            <a:r>
              <a:rPr lang="en-US" dirty="0" err="1" smtClean="0"/>
              <a:t>IList</a:t>
            </a:r>
            <a:r>
              <a:rPr lang="en-US" dirty="0" smtClean="0"/>
              <a:t>&lt;T&gt; isn’t variant.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70</a:t>
            </a:fld>
            <a:endParaRPr lang="en-US"/>
          </a:p>
        </p:txBody>
      </p:sp>
    </p:spTree>
    <p:extLst>
      <p:ext uri="{BB962C8B-B14F-4D97-AF65-F5344CB8AC3E}">
        <p14:creationId xmlns:p14="http://schemas.microsoft.com/office/powerpoint/2010/main" val="7657590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dirty="0" err="1" smtClean="0"/>
              <a:t>IReadOnlyList</a:t>
            </a:r>
            <a:r>
              <a:rPr lang="en-US" dirty="0" smtClean="0"/>
              <a:t>&lt;T&gt;</a:t>
            </a:r>
            <a:r>
              <a:rPr lang="en-US" baseline="0" dirty="0" smtClean="0"/>
              <a:t> IS covariant, because it’ll only have T involved in return values.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71</a:t>
            </a:fld>
            <a:endParaRPr lang="en-US"/>
          </a:p>
        </p:txBody>
      </p:sp>
    </p:spTree>
    <p:extLst>
      <p:ext uri="{BB962C8B-B14F-4D97-AF65-F5344CB8AC3E}">
        <p14:creationId xmlns:p14="http://schemas.microsoft.com/office/powerpoint/2010/main" val="1451286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a:t>
            </a:r>
            <a:r>
              <a:rPr lang="en-US" baseline="0" dirty="0" smtClean="0"/>
              <a:t> Most C# developers know the basics of method overloading, one of which is you can’t override a method by return type only.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72</a:t>
            </a:fld>
            <a:endParaRPr lang="en-US"/>
          </a:p>
        </p:txBody>
      </p:sp>
    </p:spTree>
    <p:extLst>
      <p:ext uri="{BB962C8B-B14F-4D97-AF65-F5344CB8AC3E}">
        <p14:creationId xmlns:p14="http://schemas.microsoft.com/office/powerpoint/2010/main" val="167965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topics we’re going to address.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0209620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back up a second. Method</a:t>
            </a:r>
            <a:r>
              <a:rPr lang="en-US" baseline="0" dirty="0" smtClean="0"/>
              <a:t> overloading is defined this way. For simple cases, it’s not hard to figure out which method would be called.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73</a:t>
            </a:fld>
            <a:endParaRPr lang="en-US"/>
          </a:p>
        </p:txBody>
      </p:sp>
    </p:spTree>
    <p:extLst>
      <p:ext uri="{BB962C8B-B14F-4D97-AF65-F5344CB8AC3E}">
        <p14:creationId xmlns:p14="http://schemas.microsoft.com/office/powerpoint/2010/main" val="27229666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more complex scenarios, it</a:t>
            </a:r>
            <a:r>
              <a:rPr lang="en-US" baseline="0" dirty="0" smtClean="0"/>
              <a:t> can be difficult to figure out if it’s valid, and even if it is, which method will get invoked. </a:t>
            </a:r>
            <a:r>
              <a:rPr lang="en-US" dirty="0" smtClean="0"/>
              <a:t>The</a:t>
            </a:r>
            <a:r>
              <a:rPr lang="en-US" baseline="0" dirty="0" smtClean="0"/>
              <a:t> first two calls won’t even been allows as they are ambiguous, but the third one works.</a:t>
            </a:r>
            <a:endParaRPr lang="en-US" dirty="0" smtClean="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74</a:t>
            </a:fld>
            <a:endParaRPr lang="en-US"/>
          </a:p>
        </p:txBody>
      </p:sp>
    </p:spTree>
    <p:extLst>
      <p:ext uri="{BB962C8B-B14F-4D97-AF65-F5344CB8AC3E}">
        <p14:creationId xmlns:p14="http://schemas.microsoft.com/office/powerpoint/2010/main" val="3865269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way to get around this is to change the name of the method (if you can</a:t>
            </a:r>
            <a:r>
              <a:rPr lang="en-US" baseline="0" dirty="0" smtClean="0"/>
              <a:t> control that). Some programming languages (like Eiffel) don’t support method overloading at all, which removed a fair amount of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75</a:t>
            </a:fld>
            <a:endParaRPr lang="en-US"/>
          </a:p>
        </p:txBody>
      </p:sp>
    </p:spTree>
    <p:extLst>
      <p:ext uri="{BB962C8B-B14F-4D97-AF65-F5344CB8AC3E}">
        <p14:creationId xmlns:p14="http://schemas.microsoft.com/office/powerpoint/2010/main" val="8360409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very clear according to the C# specification that the signature of a method ignores the return type. But….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76</a:t>
            </a:fld>
            <a:endParaRPr lang="en-US"/>
          </a:p>
        </p:txBody>
      </p:sp>
    </p:spTree>
    <p:extLst>
      <p:ext uri="{BB962C8B-B14F-4D97-AF65-F5344CB8AC3E}">
        <p14:creationId xmlns:p14="http://schemas.microsoft.com/office/powerpoint/2010/main" val="2411975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IL,</a:t>
            </a:r>
            <a:r>
              <a:rPr lang="en-US" baseline="0" dirty="0" smtClean="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77</a:t>
            </a:fld>
            <a:endParaRPr lang="en-US"/>
          </a:p>
        </p:txBody>
      </p:sp>
    </p:spTree>
    <p:extLst>
      <p:ext uri="{BB962C8B-B14F-4D97-AF65-F5344CB8AC3E}">
        <p14:creationId xmlns:p14="http://schemas.microsoft.com/office/powerpoint/2010/main" val="573111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IL,</a:t>
            </a:r>
            <a:r>
              <a:rPr lang="en-US" baseline="0" dirty="0" smtClean="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78</a:t>
            </a:fld>
            <a:endParaRPr lang="en-US"/>
          </a:p>
        </p:txBody>
      </p:sp>
    </p:spTree>
    <p:extLst>
      <p:ext uri="{BB962C8B-B14F-4D97-AF65-F5344CB8AC3E}">
        <p14:creationId xmlns:p14="http://schemas.microsoft.com/office/powerpoint/2010/main" val="23978126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possible to call these methods in C#, you just need to do some Reflection magic.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79</a:t>
            </a:fld>
            <a:endParaRPr lang="en-US"/>
          </a:p>
        </p:txBody>
      </p:sp>
    </p:spTree>
    <p:extLst>
      <p:ext uri="{BB962C8B-B14F-4D97-AF65-F5344CB8AC3E}">
        <p14:creationId xmlns:p14="http://schemas.microsoft.com/office/powerpoint/2010/main" val="7621104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Object Browser</a:t>
            </a:r>
            <a:r>
              <a:rPr lang="en-US" baseline="0" dirty="0" smtClean="0"/>
              <a:t> in VS gets very confused with this setup.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80</a:t>
            </a:fld>
            <a:endParaRPr lang="en-US"/>
          </a:p>
        </p:txBody>
      </p:sp>
    </p:spTree>
    <p:extLst>
      <p:ext uri="{BB962C8B-B14F-4D97-AF65-F5344CB8AC3E}">
        <p14:creationId xmlns:p14="http://schemas.microsoft.com/office/powerpoint/2010/main" val="312454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pretty evil</a:t>
            </a:r>
            <a:r>
              <a:rPr lang="en-US" baseline="0" dirty="0" smtClean="0"/>
              <a:t> to do to others, so I’d advise you not to do this …. often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81</a:t>
            </a:fld>
            <a:endParaRPr lang="en-US"/>
          </a:p>
        </p:txBody>
      </p:sp>
    </p:spTree>
    <p:extLst>
      <p:ext uri="{BB962C8B-B14F-4D97-AF65-F5344CB8AC3E}">
        <p14:creationId xmlns:p14="http://schemas.microsoft.com/office/powerpoint/2010/main" val="19750565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If you make a</a:t>
            </a:r>
            <a:r>
              <a:rPr lang="en-US" baseline="0" dirty="0" smtClean="0"/>
              <a:t> class implement </a:t>
            </a:r>
            <a:r>
              <a:rPr lang="en-US" baseline="0" dirty="0" err="1" smtClean="0"/>
              <a:t>IDisposable</a:t>
            </a:r>
            <a:r>
              <a:rPr lang="en-US" baseline="0" dirty="0" smtClean="0"/>
              <a:t>, the CLR will clean things up for you, even if you forget to call Dispose().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82</a:t>
            </a:fld>
            <a:endParaRPr lang="en-US"/>
          </a:p>
        </p:txBody>
      </p:sp>
    </p:spTree>
    <p:extLst>
      <p:ext uri="{BB962C8B-B14F-4D97-AF65-F5344CB8AC3E}">
        <p14:creationId xmlns:p14="http://schemas.microsoft.com/office/powerpoint/2010/main" val="47292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final note. Before we dive in, you may say….”hey, if someone just read the documentation, they</a:t>
            </a:r>
            <a:r>
              <a:rPr lang="en-US" baseline="0" dirty="0" smtClean="0"/>
              <a:t> wouldn’t mess it up!” But most people DON’T do that. They just dive right in and hold on to bad assumptions. Or, frankly, sometimes the documentation is misleading (we’ll see that with </a:t>
            </a:r>
            <a:r>
              <a:rPr lang="en-US" baseline="0" dirty="0" err="1" smtClean="0"/>
              <a:t>IDisposable</a:t>
            </a:r>
            <a:r>
              <a:rPr lang="en-US" baseline="0" dirty="0" smtClean="0"/>
              <a:t> later).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6889657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 basics. You</a:t>
            </a:r>
            <a:r>
              <a:rPr lang="en-US" baseline="0" dirty="0" smtClean="0"/>
              <a:t> have some object that requires cleanup outside of the of the CLR’s memory management universe. Network connections, memory allocations …. It’s something that the CLR is not aware of, so you can’t rely upon the CLR to GC it. If you use it in a class…disaster awaits.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83</a:t>
            </a:fld>
            <a:endParaRPr lang="en-US"/>
          </a:p>
        </p:txBody>
      </p:sp>
    </p:spTree>
    <p:extLst>
      <p:ext uri="{BB962C8B-B14F-4D97-AF65-F5344CB8AC3E}">
        <p14:creationId xmlns:p14="http://schemas.microsoft.com/office/powerpoint/2010/main" val="3608050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we</a:t>
            </a:r>
            <a:r>
              <a:rPr lang="en-US" baseline="0" dirty="0" smtClean="0"/>
              <a:t> have a solution for it: </a:t>
            </a:r>
            <a:r>
              <a:rPr lang="en-US" baseline="0" dirty="0" err="1" smtClean="0"/>
              <a:t>IDisposable</a:t>
            </a:r>
            <a:r>
              <a:rPr lang="en-US" baseline="0" dirty="0" smtClean="0"/>
              <a:t>. But that’s not enough.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84</a:t>
            </a:fld>
            <a:endParaRPr lang="en-US"/>
          </a:p>
        </p:txBody>
      </p:sp>
    </p:spTree>
    <p:extLst>
      <p:ext uri="{BB962C8B-B14F-4D97-AF65-F5344CB8AC3E}">
        <p14:creationId xmlns:p14="http://schemas.microsoft.com/office/powerpoint/2010/main" val="1081614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to remember to call Dispose() on it. That</a:t>
            </a:r>
            <a:r>
              <a:rPr lang="en-US" baseline="0" dirty="0" smtClean="0"/>
              <a:t> is easily enforceable via a using statement, but the compiler doesn’t enforce this.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85</a:t>
            </a:fld>
            <a:endParaRPr lang="en-US"/>
          </a:p>
        </p:txBody>
      </p:sp>
    </p:spTree>
    <p:extLst>
      <p:ext uri="{BB962C8B-B14F-4D97-AF65-F5344CB8AC3E}">
        <p14:creationId xmlns:p14="http://schemas.microsoft.com/office/powerpoint/2010/main" val="3288995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enable</a:t>
            </a:r>
            <a:r>
              <a:rPr lang="en-US" baseline="0" dirty="0" smtClean="0"/>
              <a:t> Code Analysis rules to tell you when you’re not using </a:t>
            </a:r>
            <a:r>
              <a:rPr lang="en-US" baseline="0" dirty="0" err="1" smtClean="0"/>
              <a:t>IDisposable</a:t>
            </a:r>
            <a:r>
              <a:rPr lang="en-US" baseline="0" dirty="0" smtClean="0"/>
              <a:t>-based objects correctly.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86</a:t>
            </a:fld>
            <a:endParaRPr lang="en-US"/>
          </a:p>
        </p:txBody>
      </p:sp>
    </p:spTree>
    <p:extLst>
      <p:ext uri="{BB962C8B-B14F-4D97-AF65-F5344CB8AC3E}">
        <p14:creationId xmlns:p14="http://schemas.microsoft.com/office/powerpoint/2010/main" val="14642887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this analysis happens post-compilation, the total compilation time may be longer, but you’ll end up catching errors like this before they get too far.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87</a:t>
            </a:fld>
            <a:endParaRPr lang="en-US"/>
          </a:p>
        </p:txBody>
      </p:sp>
    </p:spTree>
    <p:extLst>
      <p:ext uri="{BB962C8B-B14F-4D97-AF65-F5344CB8AC3E}">
        <p14:creationId xmlns:p14="http://schemas.microsoft.com/office/powerpoint/2010/main" val="36889762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we’re not done. The way I implemented </a:t>
            </a:r>
            <a:r>
              <a:rPr lang="en-US" dirty="0" err="1" smtClean="0"/>
              <a:t>IDisposable</a:t>
            </a:r>
            <a:r>
              <a:rPr lang="en-US" dirty="0" smtClean="0"/>
              <a:t> is not correct. The problem is….correct</a:t>
            </a:r>
            <a:r>
              <a:rPr lang="en-US" baseline="0" dirty="0" smtClean="0"/>
              <a:t> according to whom? Seems like a lot of people have opinions on this </a:t>
            </a:r>
            <a:r>
              <a:rPr lang="en-US" baseline="0" dirty="0" smtClean="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88</a:t>
            </a:fld>
            <a:endParaRPr lang="en-US"/>
          </a:p>
        </p:txBody>
      </p:sp>
    </p:spTree>
    <p:extLst>
      <p:ext uri="{BB962C8B-B14F-4D97-AF65-F5344CB8AC3E}">
        <p14:creationId xmlns:p14="http://schemas.microsoft.com/office/powerpoint/2010/main" val="9432234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with this list. It’s the one that’s related to Code</a:t>
            </a:r>
            <a:r>
              <a:rPr lang="en-US" baseline="0" dirty="0" smtClean="0"/>
              <a:t> Analysis item CA1063.</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89</a:t>
            </a:fld>
            <a:endParaRPr lang="en-US"/>
          </a:p>
        </p:txBody>
      </p:sp>
    </p:spTree>
    <p:extLst>
      <p:ext uri="{BB962C8B-B14F-4D97-AF65-F5344CB8AC3E}">
        <p14:creationId xmlns:p14="http://schemas.microsoft.com/office/powerpoint/2010/main" val="1490531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how</a:t>
            </a:r>
            <a:r>
              <a:rPr lang="en-US" baseline="0" dirty="0" smtClean="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90</a:t>
            </a:fld>
            <a:endParaRPr lang="en-US"/>
          </a:p>
        </p:txBody>
      </p:sp>
    </p:spTree>
    <p:extLst>
      <p:ext uri="{BB962C8B-B14F-4D97-AF65-F5344CB8AC3E}">
        <p14:creationId xmlns:p14="http://schemas.microsoft.com/office/powerpoint/2010/main" val="31200510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how</a:t>
            </a:r>
            <a:r>
              <a:rPr lang="en-US" baseline="0" dirty="0" smtClean="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91</a:t>
            </a:fld>
            <a:endParaRPr lang="en-US"/>
          </a:p>
        </p:txBody>
      </p:sp>
    </p:spTree>
    <p:extLst>
      <p:ext uri="{BB962C8B-B14F-4D97-AF65-F5344CB8AC3E}">
        <p14:creationId xmlns:p14="http://schemas.microsoft.com/office/powerpoint/2010/main" val="585754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how</a:t>
            </a:r>
            <a:r>
              <a:rPr lang="en-US" baseline="0" dirty="0" smtClean="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92</a:t>
            </a:fld>
            <a:endParaRPr lang="en-US"/>
          </a:p>
        </p:txBody>
      </p:sp>
    </p:spTree>
    <p:extLst>
      <p:ext uri="{BB962C8B-B14F-4D97-AF65-F5344CB8AC3E}">
        <p14:creationId xmlns:p14="http://schemas.microsoft.com/office/powerpoint/2010/main" val="787874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start out simple</a:t>
            </a:r>
            <a:endParaRPr lang="en-US" dirty="0" smtClean="0"/>
          </a:p>
          <a:p>
            <a:endParaRPr lang="en-US" dirty="0" smtClean="0"/>
          </a:p>
          <a:p>
            <a:r>
              <a:rPr lang="en-US" dirty="0" smtClean="0"/>
              <a:t>Myth: I still hear people say this about “</a:t>
            </a:r>
            <a:r>
              <a:rPr lang="en-US" dirty="0" err="1" smtClean="0"/>
              <a:t>var</a:t>
            </a:r>
            <a:r>
              <a:rPr lang="en-US" dirty="0" smtClean="0"/>
              <a:t>”.</a:t>
            </a:r>
            <a:r>
              <a:rPr lang="en-US" baseline="0" dirty="0" smtClean="0"/>
              <a:t> </a:t>
            </a:r>
            <a:r>
              <a:rPr lang="en-US" dirty="0" smtClean="0"/>
              <a:t>Nothing could be further from the truth</a:t>
            </a:r>
            <a:r>
              <a:rPr lang="en-US" baseline="0" dirty="0" smtClean="0"/>
              <a:t>. This isn’t </a:t>
            </a:r>
            <a:r>
              <a:rPr lang="en-US" baseline="0" dirty="0" err="1" smtClean="0"/>
              <a:t>Clojure</a:t>
            </a:r>
            <a:r>
              <a:rPr lang="en-US" baseline="0" dirty="0" smtClean="0"/>
              <a:t>, Ruby or Python (though those languages are cool too).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845173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how</a:t>
            </a:r>
            <a:r>
              <a:rPr lang="en-US" baseline="0" dirty="0" smtClean="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93</a:t>
            </a:fld>
            <a:endParaRPr lang="en-US"/>
          </a:p>
        </p:txBody>
      </p:sp>
    </p:spTree>
    <p:extLst>
      <p:ext uri="{BB962C8B-B14F-4D97-AF65-F5344CB8AC3E}">
        <p14:creationId xmlns:p14="http://schemas.microsoft.com/office/powerpoint/2010/main" val="32793468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we’re still not done. What happens if someone inadvertently does this? (Note: I’m unaware of a Code</a:t>
            </a:r>
            <a:r>
              <a:rPr lang="en-US" baseline="0" dirty="0" smtClean="0"/>
              <a:t> Analysis rule that will catch this, but if there is, we should be defensive);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94</a:t>
            </a:fld>
            <a:endParaRPr lang="en-US"/>
          </a:p>
        </p:txBody>
      </p:sp>
    </p:spTree>
    <p:extLst>
      <p:ext uri="{BB962C8B-B14F-4D97-AF65-F5344CB8AC3E}">
        <p14:creationId xmlns:p14="http://schemas.microsoft.com/office/powerpoint/2010/main" val="22915953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property, it’s no big deal, but with </a:t>
            </a:r>
            <a:r>
              <a:rPr lang="en-US" dirty="0" err="1" smtClean="0"/>
              <a:t>MarshallData</a:t>
            </a:r>
            <a:r>
              <a:rPr lang="en-US" dirty="0" smtClean="0"/>
              <a:t>(), we have to be careful, because Dispose() may have been called.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95</a:t>
            </a:fld>
            <a:endParaRPr lang="en-US"/>
          </a:p>
        </p:txBody>
      </p:sp>
    </p:spTree>
    <p:extLst>
      <p:ext uri="{BB962C8B-B14F-4D97-AF65-F5344CB8AC3E}">
        <p14:creationId xmlns:p14="http://schemas.microsoft.com/office/powerpoint/2010/main" val="40311160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 should do is throw </a:t>
            </a:r>
            <a:r>
              <a:rPr lang="en-US" dirty="0" err="1" smtClean="0"/>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96</a:t>
            </a:fld>
            <a:endParaRPr lang="en-US"/>
          </a:p>
        </p:txBody>
      </p:sp>
    </p:spTree>
    <p:extLst>
      <p:ext uri="{BB962C8B-B14F-4D97-AF65-F5344CB8AC3E}">
        <p14:creationId xmlns:p14="http://schemas.microsoft.com/office/powerpoint/2010/main" val="35386420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 should do is throw </a:t>
            </a:r>
            <a:r>
              <a:rPr lang="en-US" dirty="0" err="1" smtClean="0"/>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97</a:t>
            </a:fld>
            <a:endParaRPr lang="en-US"/>
          </a:p>
        </p:txBody>
      </p:sp>
    </p:spTree>
    <p:extLst>
      <p:ext uri="{BB962C8B-B14F-4D97-AF65-F5344CB8AC3E}">
        <p14:creationId xmlns:p14="http://schemas.microsoft.com/office/powerpoint/2010/main" val="39387108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looks painful, and … yes, you’re right, it is. You may decided to only throw </a:t>
            </a:r>
            <a:r>
              <a:rPr lang="en-US" baseline="0" dirty="0" err="1" smtClean="0"/>
              <a:t>ObjectDisposedException</a:t>
            </a:r>
            <a:r>
              <a:rPr lang="en-US" baseline="0" dirty="0" smtClean="0"/>
              <a:t> with members that may use a disposable resource, like </a:t>
            </a:r>
            <a:r>
              <a:rPr lang="en-US" baseline="0" dirty="0" err="1" smtClean="0"/>
              <a:t>MarshallData</a:t>
            </a:r>
            <a:r>
              <a:rPr lang="en-US" baseline="0" dirty="0" smtClean="0"/>
              <a:t>(), whereas the Data property is fine.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98</a:t>
            </a:fld>
            <a:endParaRPr lang="en-US"/>
          </a:p>
        </p:txBody>
      </p:sp>
    </p:spTree>
    <p:extLst>
      <p:ext uri="{BB962C8B-B14F-4D97-AF65-F5344CB8AC3E}">
        <p14:creationId xmlns:p14="http://schemas.microsoft.com/office/powerpoint/2010/main" val="17432020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Myth: .NET is slow. GC</a:t>
            </a:r>
            <a:r>
              <a:rPr lang="en-US" baseline="0" dirty="0" smtClean="0"/>
              <a:t> pauses, memory bloat – if you want something to run fast, forget .NET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99</a:t>
            </a:fld>
            <a:endParaRPr lang="en-US"/>
          </a:p>
        </p:txBody>
      </p:sp>
    </p:spTree>
    <p:extLst>
      <p:ext uri="{BB962C8B-B14F-4D97-AF65-F5344CB8AC3E}">
        <p14:creationId xmlns:p14="http://schemas.microsoft.com/office/powerpoint/2010/main" val="8377146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if you really want the “bare metal” experience, assembly/machine code is probably the way to go, though it’s not a guarantee of fast code, and you better know what you’re doing.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100</a:t>
            </a:fld>
            <a:endParaRPr lang="en-US"/>
          </a:p>
        </p:txBody>
      </p:sp>
    </p:spTree>
    <p:extLst>
      <p:ext uri="{BB962C8B-B14F-4D97-AF65-F5344CB8AC3E}">
        <p14:creationId xmlns:p14="http://schemas.microsoft.com/office/powerpoint/2010/main" val="14876809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there are people who take pride in writing their applications completely in assembly.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101</a:t>
            </a:fld>
            <a:endParaRPr lang="en-US"/>
          </a:p>
        </p:txBody>
      </p:sp>
    </p:spTree>
    <p:extLst>
      <p:ext uri="{BB962C8B-B14F-4D97-AF65-F5344CB8AC3E}">
        <p14:creationId xmlns:p14="http://schemas.microsoft.com/office/powerpoint/2010/main" val="15821702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There’s always a balance. A managed language provides automatic memory collection so you don’t have to worry about it, but there’s a cost in having a GC present.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102</a:t>
            </a:fld>
            <a:endParaRPr lang="en-US"/>
          </a:p>
        </p:txBody>
      </p:sp>
    </p:spTree>
    <p:extLst>
      <p:ext uri="{BB962C8B-B14F-4D97-AF65-F5344CB8AC3E}">
        <p14:creationId xmlns:p14="http://schemas.microsoft.com/office/powerpoint/2010/main" val="2229807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smtClean="0"/>
              <a:t>TITLE OF THE</a:t>
            </a:r>
            <a:br>
              <a:rPr lang="en-US" dirty="0" smtClean="0"/>
            </a:br>
            <a:r>
              <a:rPr lang="en-US" dirty="0" smtClean="0"/>
              <a:t>PRESENTATION</a:t>
            </a:r>
            <a:br>
              <a:rPr lang="en-US" dirty="0" smtClean="0"/>
            </a:br>
            <a:r>
              <a:rPr lang="en-US" dirty="0" smtClean="0"/>
              <a:t>WILL GO HERE</a:t>
            </a:r>
            <a:endParaRPr lang="en-US" dirty="0"/>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presentation will be no longer than three lines</a:t>
            </a:r>
            <a:endParaRPr lang="en-US" dirty="0"/>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Presenter One</a:t>
            </a:r>
          </a:p>
          <a:p>
            <a:pPr lvl="0"/>
            <a:r>
              <a:rPr lang="en-US" dirty="0" smtClean="0"/>
              <a:t>Presenter Two	</a:t>
            </a:r>
          </a:p>
          <a:p>
            <a:pPr lvl="0"/>
            <a:r>
              <a:rPr lang="en-US" dirty="0" smtClean="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XX.XX.16</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smtClean="0">
                <a:solidFill>
                  <a:srgbClr val="56565A"/>
                </a:solidFill>
                <a:latin typeface="Franklin Gothic Medium Cond" charset="0"/>
                <a:ea typeface="Franklin Gothic Medium Cond" charset="0"/>
                <a:cs typeface="Franklin Gothic Medium Cond" charset="0"/>
              </a:rPr>
              <a:t>877.277.1044   </a:t>
            </a:r>
            <a:r>
              <a:rPr lang="en-US" sz="1200" b="1" i="0" dirty="0" smtClean="0">
                <a:solidFill>
                  <a:srgbClr val="7DC242"/>
                </a:solidFill>
                <a:latin typeface="Arial Black" charset="0"/>
                <a:ea typeface="Arial Black" charset="0"/>
                <a:cs typeface="Arial Black" charset="0"/>
              </a:rPr>
              <a:t>/</a:t>
            </a:r>
            <a:r>
              <a:rPr lang="en-US" sz="1100" b="1" dirty="0" smtClean="0">
                <a:solidFill>
                  <a:srgbClr val="56565A"/>
                </a:solidFill>
                <a:latin typeface="Franklin Gothic Medium Cond" charset="0"/>
                <a:ea typeface="Franklin Gothic Medium Cond" charset="0"/>
                <a:cs typeface="Franklin Gothic Medium Cond" charset="0"/>
              </a:rPr>
              <a:t>   </a:t>
            </a:r>
            <a:r>
              <a:rPr lang="en-US" sz="1100" b="1" dirty="0" err="1" smtClean="0">
                <a:solidFill>
                  <a:srgbClr val="56565A"/>
                </a:solidFill>
                <a:latin typeface="Franklin Gothic Medium Cond" charset="0"/>
                <a:ea typeface="Franklin Gothic Medium Cond" charset="0"/>
                <a:cs typeface="Franklin Gothic Medium Cond" charset="0"/>
              </a:rPr>
              <a:t>magenic.com</a:t>
            </a:r>
            <a:r>
              <a:rPr lang="en-US" sz="1100" b="1" dirty="0" smtClean="0">
                <a:solidFill>
                  <a:srgbClr val="56565A"/>
                </a:solidFill>
                <a:latin typeface="Franklin Gothic Medium Cond" charset="0"/>
                <a:ea typeface="Franklin Gothic Medium Cond" charset="0"/>
                <a:cs typeface="Franklin Gothic Medium Cond" charset="0"/>
              </a:rPr>
              <a:t>   </a:t>
            </a:r>
            <a:r>
              <a:rPr lang="en-US" sz="1200" b="1" i="0" dirty="0" smtClean="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smtClean="0">
                <a:solidFill>
                  <a:srgbClr val="56565A"/>
                </a:solidFill>
                <a:latin typeface="+mn-lt"/>
                <a:ea typeface="Dotum" panose="020B0600000101010101" pitchFamily="34" charset="-127"/>
                <a:cs typeface="Cordia New" panose="020B0304020202020204" pitchFamily="34" charset="-34"/>
              </a:rPr>
              <a:t>THANK YOU</a:t>
            </a:r>
            <a:endParaRPr lang="en-US" sz="6500" b="0" i="1" dirty="0">
              <a:solidFill>
                <a:srgbClr val="56565A"/>
              </a:solidFill>
              <a:latin typeface="+mn-lt"/>
              <a:ea typeface="Dotum" panose="020B0600000101010101" pitchFamily="34" charset="-127"/>
              <a:cs typeface="Cordia New" panose="020B0304020202020204" pitchFamily="34" charset="-34"/>
            </a:endParaRP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smtClean="0"/>
              <a:t>Click to edit Master title style</a:t>
            </a:r>
            <a:endParaRPr lang="en-US" dirty="0"/>
          </a:p>
        </p:txBody>
      </p:sp>
      <p:sp>
        <p:nvSpPr>
          <p:cNvPr id="6" name="Rectangle 5"/>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Rectangle 6"/>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smtClean="0"/>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Rectangle 8"/>
          <p:cNvSpPr/>
          <p:nvPr userDrawn="1"/>
        </p:nvSpPr>
        <p:spPr>
          <a:xfrm>
            <a:off x="11444378" y="6349293"/>
            <a:ext cx="336952" cy="276999"/>
          </a:xfrm>
          <a:prstGeom prst="rect">
            <a:avLst/>
          </a:prstGeom>
        </p:spPr>
        <p:txBody>
          <a:bodyPr wrap="none">
            <a:spAutoFit/>
          </a:bodyPr>
          <a:lstStyle/>
          <a:p>
            <a:fld id="{28E39B6D-4B99-497D-9F61-EDE8F8EC9C63}" type="slidenum">
              <a:rPr lang="en-US" sz="1200" b="1" baseline="0" smtClean="0">
                <a:solidFill>
                  <a:schemeClr val="bg1"/>
                </a:solidFill>
                <a:latin typeface="Franklin Gothic Medium Cond" charset="0"/>
                <a:ea typeface="Franklin Gothic Medium Cond" charset="0"/>
                <a:cs typeface="Franklin Gothic Medium Cond" charset="0"/>
              </a:rPr>
              <a:pPr/>
              <a:t>‹#›</a:t>
            </a:fld>
            <a:endParaRPr lang="en-US" sz="12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10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0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Busting .NET Myths</a:t>
            </a:r>
            <a:endParaRPr lang="en-US" dirty="0"/>
          </a:p>
        </p:txBody>
      </p:sp>
      <p:sp>
        <p:nvSpPr>
          <p:cNvPr id="4" name="Text Placeholder 3"/>
          <p:cNvSpPr>
            <a:spLocks noGrp="1"/>
          </p:cNvSpPr>
          <p:nvPr>
            <p:ph type="body" idx="10"/>
          </p:nvPr>
        </p:nvSpPr>
        <p:spPr/>
        <p:txBody>
          <a:bodyPr/>
          <a:lstStyle/>
          <a:p>
            <a:r>
              <a:rPr lang="en-US" dirty="0" smtClean="0"/>
              <a:t>Jason Bock</a:t>
            </a:r>
          </a:p>
          <a:p>
            <a:r>
              <a:rPr lang="en-US" dirty="0" smtClean="0"/>
              <a:t>Practice Lead</a:t>
            </a:r>
            <a:endParaRPr lang="en-US" dirty="0"/>
          </a:p>
        </p:txBody>
      </p:sp>
    </p:spTree>
    <p:extLst>
      <p:ext uri="{BB962C8B-B14F-4D97-AF65-F5344CB8AC3E}">
        <p14:creationId xmlns:p14="http://schemas.microsoft.com/office/powerpoint/2010/main" val="543732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4986833"/>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3308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http://www.ibiblio.org/hhalpin/homepage/presentations/programmingtalk/RealProgrammers.jpg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222" y="1110465"/>
            <a:ext cx="4257839" cy="4591194"/>
          </a:xfrm>
          <a:prstGeom prst="rect">
            <a:avLst/>
          </a:prstGeom>
        </p:spPr>
      </p:pic>
    </p:spTree>
    <p:extLst>
      <p:ext uri="{BB962C8B-B14F-4D97-AF65-F5344CB8AC3E}">
        <p14:creationId xmlns:p14="http://schemas.microsoft.com/office/powerpoint/2010/main" val="1321169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https://www.grc.com/smgassembly.htm</a:t>
            </a:r>
          </a:p>
        </p:txBody>
      </p:sp>
      <p:pic>
        <p:nvPicPr>
          <p:cNvPr id="2" name="Picture 1"/>
          <p:cNvPicPr>
            <a:picLocks noChangeAspect="1"/>
          </p:cNvPicPr>
          <p:nvPr/>
        </p:nvPicPr>
        <p:blipFill>
          <a:blip r:embed="rId3"/>
          <a:stretch>
            <a:fillRect/>
          </a:stretch>
        </p:blipFill>
        <p:spPr>
          <a:xfrm>
            <a:off x="957868" y="999786"/>
            <a:ext cx="4972744" cy="4858428"/>
          </a:xfrm>
          <a:prstGeom prst="rect">
            <a:avLst/>
          </a:prstGeom>
        </p:spPr>
      </p:pic>
      <p:sp>
        <p:nvSpPr>
          <p:cNvPr id="4" name="Rectangle 3"/>
          <p:cNvSpPr/>
          <p:nvPr/>
        </p:nvSpPr>
        <p:spPr>
          <a:xfrm>
            <a:off x="6296527" y="1431664"/>
            <a:ext cx="5209169" cy="4524315"/>
          </a:xfrm>
          <a:prstGeom prst="rect">
            <a:avLst/>
          </a:prstGeom>
        </p:spPr>
        <p:txBody>
          <a:bodyPr wrap="square">
            <a:spAutoFit/>
          </a:bodyPr>
          <a:lstStyle/>
          <a:p>
            <a:r>
              <a:rPr lang="en-US" dirty="0"/>
              <a:t>Assembly Language can be beautiful and legible…Am I sick? Perhaps. Am I a dinosaur destined for early extinction? Yeah, probably. But I truly </a:t>
            </a:r>
            <a:r>
              <a:rPr lang="en-US" b="1" dirty="0"/>
              <a:t>love</a:t>
            </a:r>
            <a:r>
              <a:rPr lang="en-US" dirty="0"/>
              <a:t> programming. It's what I do. It fulfills me and sustains me </a:t>
            </a:r>
            <a:r>
              <a:rPr lang="en-US" dirty="0" smtClean="0"/>
              <a:t>… and </a:t>
            </a:r>
            <a:r>
              <a:rPr lang="en-US" dirty="0"/>
              <a:t>I'm never in a hurry to "just be done with it." I can't stand sloppiness in my work, so for me that means writing the smallest, tightest, fastest, most economical computer programs possible. And </a:t>
            </a:r>
            <a:r>
              <a:rPr lang="en-US" b="1" dirty="0" smtClean="0"/>
              <a:t>that</a:t>
            </a:r>
            <a:r>
              <a:rPr lang="en-US" dirty="0" smtClean="0"/>
              <a:t> </a:t>
            </a:r>
            <a:r>
              <a:rPr lang="en-US" dirty="0"/>
              <a:t>means authoring Windows applications in Assembly Language. </a:t>
            </a:r>
          </a:p>
          <a:p>
            <a:endParaRPr lang="en-US" dirty="0"/>
          </a:p>
          <a:p>
            <a:r>
              <a:rPr lang="en-US" dirty="0"/>
              <a:t>Though the rest of the world may argue that they're more "productive" (when measured by hard disk space consumed per second), I stand by the principle that: "Small Is Beautiful".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8223" y="854532"/>
            <a:ext cx="485775" cy="485775"/>
          </a:xfrm>
          <a:prstGeom prst="rect">
            <a:avLst/>
          </a:prstGeom>
        </p:spPr>
      </p:pic>
    </p:spTree>
    <p:extLst>
      <p:ext uri="{BB962C8B-B14F-4D97-AF65-F5344CB8AC3E}">
        <p14:creationId xmlns:p14="http://schemas.microsoft.com/office/powerpoint/2010/main" val="156662738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https://biblicaldiagnosis.files.wordpress.com/2013/10/balance-scale.jpg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646" y="1077298"/>
            <a:ext cx="4920991" cy="4917440"/>
          </a:xfrm>
          <a:prstGeom prst="rect">
            <a:avLst/>
          </a:prstGeom>
        </p:spPr>
      </p:pic>
    </p:spTree>
    <p:extLst>
      <p:ext uri="{BB962C8B-B14F-4D97-AF65-F5344CB8AC3E}">
        <p14:creationId xmlns:p14="http://schemas.microsoft.com/office/powerpoint/2010/main" val="10202799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http://stackexchange.com/performance</a:t>
            </a:r>
          </a:p>
        </p:txBody>
      </p:sp>
      <p:pic>
        <p:nvPicPr>
          <p:cNvPr id="5" name="Picture 4"/>
          <p:cNvPicPr>
            <a:picLocks noChangeAspect="1"/>
          </p:cNvPicPr>
          <p:nvPr/>
        </p:nvPicPr>
        <p:blipFill>
          <a:blip r:embed="rId3"/>
          <a:stretch>
            <a:fillRect/>
          </a:stretch>
        </p:blipFill>
        <p:spPr>
          <a:xfrm>
            <a:off x="6503023" y="3842679"/>
            <a:ext cx="4113064" cy="2210876"/>
          </a:xfrm>
          <a:prstGeom prst="rect">
            <a:avLst/>
          </a:prstGeom>
        </p:spPr>
      </p:pic>
      <p:pic>
        <p:nvPicPr>
          <p:cNvPr id="8" name="Picture 7"/>
          <p:cNvPicPr>
            <a:picLocks noChangeAspect="1"/>
          </p:cNvPicPr>
          <p:nvPr/>
        </p:nvPicPr>
        <p:blipFill>
          <a:blip r:embed="rId4"/>
          <a:stretch>
            <a:fillRect/>
          </a:stretch>
        </p:blipFill>
        <p:spPr>
          <a:xfrm>
            <a:off x="1676780" y="2972959"/>
            <a:ext cx="3592733" cy="1107534"/>
          </a:xfrm>
          <a:prstGeom prst="rect">
            <a:avLst/>
          </a:prstGeom>
        </p:spPr>
      </p:pic>
      <p:sp>
        <p:nvSpPr>
          <p:cNvPr id="10" name="TextBox 9"/>
          <p:cNvSpPr txBox="1"/>
          <p:nvPr/>
        </p:nvSpPr>
        <p:spPr>
          <a:xfrm>
            <a:off x="8325127" y="3297278"/>
            <a:ext cx="510760" cy="461665"/>
          </a:xfrm>
          <a:prstGeom prst="rect">
            <a:avLst/>
          </a:prstGeom>
          <a:noFill/>
        </p:spPr>
        <p:txBody>
          <a:bodyPr wrap="square" rtlCol="0">
            <a:spAutoFit/>
          </a:bodyPr>
          <a:lstStyle/>
          <a:p>
            <a:r>
              <a:rPr lang="en-US" sz="2400" dirty="0" smtClean="0"/>
              <a:t>…</a:t>
            </a:r>
            <a:endParaRPr lang="en-US" sz="2400" dirty="0"/>
          </a:p>
        </p:txBody>
      </p:sp>
      <p:pic>
        <p:nvPicPr>
          <p:cNvPr id="2" name="Picture 1"/>
          <p:cNvPicPr>
            <a:picLocks noChangeAspect="1"/>
          </p:cNvPicPr>
          <p:nvPr/>
        </p:nvPicPr>
        <p:blipFill>
          <a:blip r:embed="rId5"/>
          <a:stretch>
            <a:fillRect/>
          </a:stretch>
        </p:blipFill>
        <p:spPr>
          <a:xfrm>
            <a:off x="6500713" y="934225"/>
            <a:ext cx="4115374" cy="2400635"/>
          </a:xfrm>
          <a:prstGeom prst="rect">
            <a:avLst/>
          </a:prstGeom>
        </p:spPr>
      </p:pic>
      <p:sp>
        <p:nvSpPr>
          <p:cNvPr id="4" name="TextBox 3"/>
          <p:cNvSpPr txBox="1"/>
          <p:nvPr/>
        </p:nvSpPr>
        <p:spPr>
          <a:xfrm>
            <a:off x="7440145" y="467678"/>
            <a:ext cx="2236510" cy="369332"/>
          </a:xfrm>
          <a:prstGeom prst="rect">
            <a:avLst/>
          </a:prstGeom>
          <a:noFill/>
        </p:spPr>
        <p:txBody>
          <a:bodyPr wrap="none" rtlCol="0">
            <a:spAutoFit/>
          </a:bodyPr>
          <a:lstStyle/>
          <a:p>
            <a:r>
              <a:rPr lang="en-US" dirty="0" smtClean="0"/>
              <a:t>…as of 3/14/2016…</a:t>
            </a:r>
            <a:endParaRPr lang="en-US" dirty="0"/>
          </a:p>
        </p:txBody>
      </p:sp>
    </p:spTree>
    <p:extLst>
      <p:ext uri="{BB962C8B-B14F-4D97-AF65-F5344CB8AC3E}">
        <p14:creationId xmlns:p14="http://schemas.microsoft.com/office/powerpoint/2010/main" val="20901392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http://www.ageofascent.com/asp-net-core-exeeds-1-15-million-requests-12-6-gbps/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382" y="1051560"/>
            <a:ext cx="6319520" cy="4739640"/>
          </a:xfrm>
          <a:prstGeom prst="rect">
            <a:avLst/>
          </a:prstGeom>
        </p:spPr>
      </p:pic>
    </p:spTree>
    <p:extLst>
      <p:ext uri="{BB962C8B-B14F-4D97-AF65-F5344CB8AC3E}">
        <p14:creationId xmlns:p14="http://schemas.microsoft.com/office/powerpoint/2010/main" val="114924708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http://www.blueskyresumes.com/blog/wp-content/uploads/2014/03/lesson9.jpg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284" y="1163319"/>
            <a:ext cx="4577715" cy="4577715"/>
          </a:xfrm>
          <a:prstGeom prst="rect">
            <a:avLst/>
          </a:prstGeom>
        </p:spPr>
      </p:pic>
    </p:spTree>
    <p:extLst>
      <p:ext uri="{BB962C8B-B14F-4D97-AF65-F5344CB8AC3E}">
        <p14:creationId xmlns:p14="http://schemas.microsoft.com/office/powerpoint/2010/main" val="36413051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Busting .NET Myths</a:t>
            </a:r>
            <a:endParaRPr lang="en-US" dirty="0"/>
          </a:p>
        </p:txBody>
      </p:sp>
      <p:sp>
        <p:nvSpPr>
          <p:cNvPr id="4" name="Text Placeholder 3"/>
          <p:cNvSpPr>
            <a:spLocks noGrp="1"/>
          </p:cNvSpPr>
          <p:nvPr>
            <p:ph type="body" idx="10"/>
          </p:nvPr>
        </p:nvSpPr>
        <p:spPr/>
        <p:txBody>
          <a:bodyPr/>
          <a:lstStyle/>
          <a:p>
            <a:r>
              <a:rPr lang="en-US" dirty="0" smtClean="0"/>
              <a:t>Jason Bock</a:t>
            </a:r>
          </a:p>
          <a:p>
            <a:r>
              <a:rPr lang="en-US" dirty="0" smtClean="0"/>
              <a:t>Practice Lead</a:t>
            </a:r>
            <a:endParaRPr lang="en-US" dirty="0"/>
          </a:p>
        </p:txBody>
      </p:sp>
      <p:sp>
        <p:nvSpPr>
          <p:cNvPr id="5" name="TextBox 4"/>
          <p:cNvSpPr txBox="1"/>
          <p:nvPr/>
        </p:nvSpPr>
        <p:spPr>
          <a:xfrm>
            <a:off x="2268322" y="4354512"/>
            <a:ext cx="6643917" cy="1263107"/>
          </a:xfrm>
          <a:prstGeom prst="rect">
            <a:avLst/>
          </a:prstGeom>
          <a:noFill/>
        </p:spPr>
        <p:txBody>
          <a:bodyPr wrap="square" rtlCol="0" anchor="ctr" anchorCtr="0">
            <a:noAutofit/>
          </a:bodyPr>
          <a:lstStyle/>
          <a:p>
            <a:r>
              <a:rPr lang="en-US" dirty="0" smtClean="0"/>
              <a:t>Remember…</a:t>
            </a:r>
          </a:p>
          <a:p>
            <a:pPr marL="285750" indent="-285750">
              <a:buClr>
                <a:srgbClr val="7AB800"/>
              </a:buClr>
              <a:buFont typeface="Arial" panose="020B0604020202020204" pitchFamily="34" charset="0"/>
              <a:buChar char="•"/>
            </a:pPr>
            <a:r>
              <a:rPr lang="en-US" dirty="0" smtClean="0"/>
              <a:t>https://github.com/JasonBock/BustingDotNetMyths</a:t>
            </a:r>
            <a:endParaRPr lang="en-US" dirty="0"/>
          </a:p>
          <a:p>
            <a:pPr marL="285750" indent="-285750">
              <a:buClr>
                <a:srgbClr val="7AB800"/>
              </a:buClr>
              <a:buFont typeface="Arial" panose="020B0604020202020204" pitchFamily="34" charset="0"/>
              <a:buChar char="•"/>
            </a:pPr>
            <a:r>
              <a:rPr lang="en-US" dirty="0"/>
              <a:t>https://docs.com/jason-bock/4593/busting-net-myths</a:t>
            </a:r>
            <a:endParaRPr lang="en-US" dirty="0" smtClean="0"/>
          </a:p>
          <a:p>
            <a:pPr marL="285750" indent="-285750">
              <a:buClr>
                <a:srgbClr val="7AB800"/>
              </a:buClr>
              <a:buFont typeface="Arial" panose="020B0604020202020204" pitchFamily="34" charset="0"/>
              <a:buChar char="•"/>
            </a:pPr>
            <a:r>
              <a:rPr lang="en-US" dirty="0" smtClean="0"/>
              <a:t>References in the notes on this slide</a:t>
            </a:r>
          </a:p>
        </p:txBody>
      </p:sp>
    </p:spTree>
    <p:extLst>
      <p:ext uri="{BB962C8B-B14F-4D97-AF65-F5344CB8AC3E}">
        <p14:creationId xmlns:p14="http://schemas.microsoft.com/office/powerpoint/2010/main" val="3578684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http://static3.bustaflash.com/funnystuff/gifs/holdmybeer/hold.jpg</a:t>
            </a:r>
          </a:p>
        </p:txBody>
      </p:sp>
      <p:pic>
        <p:nvPicPr>
          <p:cNvPr id="2" name="Picture 1"/>
          <p:cNvPicPr>
            <a:picLocks noChangeAspect="1"/>
          </p:cNvPicPr>
          <p:nvPr/>
        </p:nvPicPr>
        <p:blipFill>
          <a:blip r:embed="rId3"/>
          <a:stretch>
            <a:fillRect/>
          </a:stretch>
        </p:blipFill>
        <p:spPr>
          <a:xfrm>
            <a:off x="3008430" y="1250396"/>
            <a:ext cx="6181423" cy="4388810"/>
          </a:xfrm>
          <a:prstGeom prst="rect">
            <a:avLst/>
          </a:prstGeom>
        </p:spPr>
      </p:pic>
    </p:spTree>
    <p:extLst>
      <p:ext uri="{BB962C8B-B14F-4D97-AF65-F5344CB8AC3E}">
        <p14:creationId xmlns:p14="http://schemas.microsoft.com/office/powerpoint/2010/main" val="1899901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2" name="TextBox 1"/>
          <p:cNvSpPr txBox="1"/>
          <p:nvPr/>
        </p:nvSpPr>
        <p:spPr>
          <a:xfrm>
            <a:off x="989955" y="1229360"/>
            <a:ext cx="10218439" cy="584775"/>
          </a:xfrm>
          <a:prstGeom prst="rect">
            <a:avLst/>
          </a:prstGeom>
          <a:noFill/>
        </p:spPr>
        <p:txBody>
          <a:bodyPr wrap="none" rtlCol="0">
            <a:spAutoFit/>
          </a:bodyPr>
          <a:lstStyle/>
          <a:p>
            <a:pPr algn="ctr"/>
            <a:r>
              <a:rPr lang="en-US" sz="3200" dirty="0" smtClean="0"/>
              <a:t>Myth: The “</a:t>
            </a:r>
            <a:r>
              <a:rPr lang="en-US" sz="3200" dirty="0" err="1" smtClean="0"/>
              <a:t>var</a:t>
            </a:r>
            <a:r>
              <a:rPr lang="en-US" sz="3200" dirty="0" smtClean="0"/>
              <a:t>” keyword makes your variables dynamic</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0" y="2717800"/>
            <a:ext cx="2167890" cy="21678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812" y="2431415"/>
            <a:ext cx="2740660" cy="27406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920" y="2385161"/>
            <a:ext cx="2872740" cy="2872740"/>
          </a:xfrm>
          <a:prstGeom prst="rect">
            <a:avLst/>
          </a:prstGeom>
        </p:spPr>
      </p:pic>
    </p:spTree>
    <p:extLst>
      <p:ext uri="{BB962C8B-B14F-4D97-AF65-F5344CB8AC3E}">
        <p14:creationId xmlns:p14="http://schemas.microsoft.com/office/powerpoint/2010/main" val="3830975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8" name="TextBox 7"/>
          <p:cNvSpPr txBox="1"/>
          <p:nvPr/>
        </p:nvSpPr>
        <p:spPr>
          <a:xfrm>
            <a:off x="1964035" y="1404742"/>
            <a:ext cx="8270213" cy="1446550"/>
          </a:xfrm>
          <a:prstGeom prst="rect">
            <a:avLst/>
          </a:prstGeom>
          <a:noFill/>
        </p:spPr>
        <p:txBody>
          <a:bodyPr wrap="none" rtlCol="0">
            <a:spAutoFit/>
          </a:bodyPr>
          <a:lstStyle/>
          <a:p>
            <a:r>
              <a:rPr lang="en-US" sz="2200" dirty="0" err="1">
                <a:latin typeface="Consolas" panose="020B0609020204030204" pitchFamily="49" charset="0"/>
              </a:rPr>
              <a:t>int</a:t>
            </a:r>
            <a:r>
              <a:rPr lang="en-US" sz="2200" dirty="0">
                <a:latin typeface="Consolas" panose="020B0609020204030204" pitchFamily="49" charset="0"/>
              </a:rPr>
              <a:t> </a:t>
            </a:r>
            <a:r>
              <a:rPr lang="en-US" sz="2200" dirty="0" err="1">
                <a:latin typeface="Consolas" panose="020B0609020204030204" pitchFamily="49" charset="0"/>
              </a:rPr>
              <a:t>xExplicit</a:t>
            </a:r>
            <a:r>
              <a:rPr lang="en-US" sz="2200" dirty="0">
                <a:latin typeface="Consolas" panose="020B0609020204030204" pitchFamily="49" charset="0"/>
              </a:rPr>
              <a:t> = 41;</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xExplicit.GetType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xInferred</a:t>
            </a:r>
            <a:r>
              <a:rPr lang="en-US" sz="2200" dirty="0">
                <a:latin typeface="Consolas" panose="020B0609020204030204" pitchFamily="49" charset="0"/>
              </a:rPr>
              <a:t> = 44;</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xInferred.GetType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p:txBody>
      </p:sp>
      <p:pic>
        <p:nvPicPr>
          <p:cNvPr id="9" name="Picture 8"/>
          <p:cNvPicPr>
            <a:picLocks noChangeAspect="1"/>
          </p:cNvPicPr>
          <p:nvPr/>
        </p:nvPicPr>
        <p:blipFill>
          <a:blip r:embed="rId3"/>
          <a:stretch>
            <a:fillRect/>
          </a:stretch>
        </p:blipFill>
        <p:spPr>
          <a:xfrm>
            <a:off x="3322609" y="3460892"/>
            <a:ext cx="5553064" cy="2055178"/>
          </a:xfrm>
          <a:prstGeom prst="rect">
            <a:avLst/>
          </a:prstGeom>
        </p:spPr>
      </p:pic>
    </p:spTree>
    <p:extLst>
      <p:ext uri="{BB962C8B-B14F-4D97-AF65-F5344CB8AC3E}">
        <p14:creationId xmlns:p14="http://schemas.microsoft.com/office/powerpoint/2010/main" val="327239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8" name="TextBox 7"/>
          <p:cNvSpPr txBox="1"/>
          <p:nvPr/>
        </p:nvSpPr>
        <p:spPr>
          <a:xfrm>
            <a:off x="1891098" y="1272662"/>
            <a:ext cx="7803739" cy="2123658"/>
          </a:xfrm>
          <a:prstGeom prst="rect">
            <a:avLst/>
          </a:prstGeom>
          <a:noFill/>
        </p:spPr>
        <p:txBody>
          <a:bodyPr wrap="none" rtlCol="0">
            <a:spAutoFit/>
          </a:bodyPr>
          <a:lstStyle/>
          <a:p>
            <a:r>
              <a:rPr lang="en-US" sz="2200" dirty="0">
                <a:latin typeface="Consolas" panose="020B0609020204030204" pitchFamily="49" charset="0"/>
              </a:rPr>
              <a:t>Dictionary&lt;</a:t>
            </a:r>
            <a:r>
              <a:rPr lang="en-US" sz="2200" dirty="0" err="1">
                <a:latin typeface="Consolas" panose="020B0609020204030204" pitchFamily="49" charset="0"/>
              </a:rPr>
              <a:t>int</a:t>
            </a:r>
            <a:r>
              <a:rPr lang="en-US" sz="2200" dirty="0">
                <a:latin typeface="Consolas" panose="020B0609020204030204" pitchFamily="49" charset="0"/>
              </a:rPr>
              <a:t>, string&gt; </a:t>
            </a:r>
            <a:r>
              <a:rPr lang="en-US" sz="2200" dirty="0" err="1">
                <a:latin typeface="Consolas" panose="020B0609020204030204" pitchFamily="49" charset="0"/>
              </a:rPr>
              <a:t>pairsExplicit</a:t>
            </a:r>
            <a:r>
              <a:rPr lang="en-US" sz="2200" dirty="0">
                <a:latin typeface="Consolas" panose="020B0609020204030204" pitchFamily="49" charset="0"/>
              </a:rPr>
              <a:t> =</a:t>
            </a:r>
          </a:p>
          <a:p>
            <a:r>
              <a:rPr lang="en-US" sz="2200" dirty="0" smtClean="0">
                <a:latin typeface="Consolas" panose="020B0609020204030204" pitchFamily="49" charset="0"/>
              </a:rPr>
              <a:t>  new </a:t>
            </a:r>
            <a:r>
              <a:rPr lang="en-US" sz="2200" dirty="0">
                <a:latin typeface="Consolas" panose="020B0609020204030204" pitchFamily="49" charset="0"/>
              </a:rPr>
              <a:t>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pairsExplicit</a:t>
            </a:r>
            <a:r>
              <a:rPr lang="en-US" sz="2200" dirty="0">
                <a:latin typeface="Consolas" panose="020B0609020204030204" pitchFamily="49" charset="0"/>
              </a:rPr>
              <a:t>[22]);</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pairsInferred</a:t>
            </a:r>
            <a:r>
              <a:rPr lang="en-US" sz="2200" dirty="0">
                <a:latin typeface="Consolas" panose="020B0609020204030204" pitchFamily="49" charset="0"/>
              </a:rPr>
              <a:t> =</a:t>
            </a:r>
          </a:p>
          <a:p>
            <a:r>
              <a:rPr lang="en-US" sz="2200" dirty="0" smtClean="0">
                <a:latin typeface="Consolas" panose="020B0609020204030204" pitchFamily="49" charset="0"/>
              </a:rPr>
              <a:t>  new </a:t>
            </a:r>
            <a:r>
              <a:rPr lang="en-US" sz="2200" dirty="0">
                <a:latin typeface="Consolas" panose="020B0609020204030204" pitchFamily="49" charset="0"/>
              </a:rPr>
              <a:t>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pairsInferred</a:t>
            </a:r>
            <a:r>
              <a:rPr lang="en-US" sz="2200" dirty="0">
                <a:latin typeface="Consolas" panose="020B0609020204030204" pitchFamily="49" charset="0"/>
              </a:rPr>
              <a:t>[22</a:t>
            </a:r>
            <a:r>
              <a:rPr lang="en-US" sz="2200" dirty="0" smtClean="0">
                <a:latin typeface="Consolas" panose="020B0609020204030204" pitchFamily="49" charset="0"/>
              </a:rPr>
              <a:t>]);</a:t>
            </a:r>
            <a:endParaRPr lang="en-US" sz="2200" dirty="0">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3025442" y="3604382"/>
            <a:ext cx="6147398" cy="2207138"/>
          </a:xfrm>
          <a:prstGeom prst="rect">
            <a:avLst/>
          </a:prstGeom>
        </p:spPr>
      </p:pic>
    </p:spTree>
    <p:extLst>
      <p:ext uri="{BB962C8B-B14F-4D97-AF65-F5344CB8AC3E}">
        <p14:creationId xmlns:p14="http://schemas.microsoft.com/office/powerpoint/2010/main" val="4246248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8" name="TextBox 7"/>
          <p:cNvSpPr txBox="1"/>
          <p:nvPr/>
        </p:nvSpPr>
        <p:spPr>
          <a:xfrm>
            <a:off x="3596694" y="1028822"/>
            <a:ext cx="5004896" cy="4832092"/>
          </a:xfrm>
          <a:prstGeom prst="rect">
            <a:avLst/>
          </a:prstGeom>
          <a:noFill/>
        </p:spPr>
        <p:txBody>
          <a:bodyPr wrap="none" rtlCol="0">
            <a:spAutoFit/>
          </a:bodyPr>
          <a:lstStyle/>
          <a:p>
            <a:r>
              <a:rPr lang="en-US" sz="2200" dirty="0">
                <a:latin typeface="Consolas" panose="020B0609020204030204" pitchFamily="49" charset="0"/>
              </a:rPr>
              <a:t>public interface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smtClean="0">
                <a:latin typeface="Consolas" panose="020B0609020204030204" pitchFamily="49" charset="0"/>
              </a:rPr>
              <a:t>  void </a:t>
            </a:r>
            <a:r>
              <a:rPr lang="en-US" sz="2200" dirty="0">
                <a:latin typeface="Consolas" panose="020B0609020204030204" pitchFamily="49" charset="0"/>
              </a:rPr>
              <a:t>DoSomething();</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ABase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smtClean="0">
                <a:latin typeface="Consolas" panose="020B0609020204030204" pitchFamily="49" charset="0"/>
              </a:rPr>
              <a:t>  public </a:t>
            </a:r>
            <a:r>
              <a:rPr lang="en-US" sz="2200" dirty="0">
                <a:latin typeface="Consolas" panose="020B0609020204030204" pitchFamily="49" charset="0"/>
              </a:rPr>
              <a:t>void DoSomething() { }</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BBase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smtClean="0">
                <a:latin typeface="Consolas" panose="020B0609020204030204" pitchFamily="49" charset="0"/>
              </a:rPr>
              <a:t>  public </a:t>
            </a:r>
            <a:r>
              <a:rPr lang="en-US" sz="2200" dirty="0">
                <a:latin typeface="Consolas" panose="020B0609020204030204" pitchFamily="49" charset="0"/>
              </a:rPr>
              <a:t>void DoSomething() { }</a:t>
            </a:r>
          </a:p>
          <a:p>
            <a:r>
              <a:rPr lang="en-US" sz="2200" dirty="0">
                <a:latin typeface="Consolas" panose="020B0609020204030204" pitchFamily="49" charset="0"/>
              </a:rPr>
              <a:t>}</a:t>
            </a:r>
          </a:p>
        </p:txBody>
      </p:sp>
    </p:spTree>
    <p:extLst>
      <p:ext uri="{BB962C8B-B14F-4D97-AF65-F5344CB8AC3E}">
        <p14:creationId xmlns:p14="http://schemas.microsoft.com/office/powerpoint/2010/main" val="1050905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8" name="TextBox 7"/>
          <p:cNvSpPr txBox="1"/>
          <p:nvPr/>
        </p:nvSpPr>
        <p:spPr>
          <a:xfrm>
            <a:off x="3130220" y="978022"/>
            <a:ext cx="5937844" cy="5170646"/>
          </a:xfrm>
          <a:prstGeom prst="rect">
            <a:avLst/>
          </a:prstGeom>
          <a:noFill/>
        </p:spPr>
        <p:txBody>
          <a:bodyPr wrap="none" rtlCol="0">
            <a:spAutoFit/>
          </a:bodyPr>
          <a:lstStyle/>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varBase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smtClean="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varBase.DoSomething</a:t>
            </a:r>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err="1">
                <a:latin typeface="Consolas" panose="020B0609020204030204" pitchFamily="49" charset="0"/>
              </a:rPr>
              <a:t>IBase</a:t>
            </a:r>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null;</a:t>
            </a:r>
          </a:p>
          <a:p>
            <a:endParaRPr lang="en-US" sz="2200" dirty="0">
              <a:latin typeface="Consolas" panose="020B0609020204030204" pitchFamily="49" charset="0"/>
            </a:endParaRPr>
          </a:p>
          <a:p>
            <a:r>
              <a:rPr lang="en-US" sz="2200" dirty="0">
                <a:latin typeface="Consolas" panose="020B0609020204030204" pitchFamily="49" charset="0"/>
              </a:rPr>
              <a:t>if (</a:t>
            </a:r>
            <a:r>
              <a:rPr lang="en-US" sz="2200" dirty="0" err="1">
                <a:latin typeface="Consolas" panose="020B0609020204030204" pitchFamily="49" charset="0"/>
              </a:rPr>
              <a:t>xExplicit</a:t>
            </a:r>
            <a:r>
              <a:rPr lang="en-US" sz="2200" dirty="0">
                <a:latin typeface="Consolas" panose="020B0609020204030204" pitchFamily="49" charset="0"/>
              </a:rPr>
              <a:t> % 2 == 0)</a:t>
            </a:r>
          </a:p>
          <a:p>
            <a:r>
              <a:rPr lang="en-US" sz="2200" dirty="0">
                <a:latin typeface="Consolas" panose="020B0609020204030204" pitchFamily="49" charset="0"/>
              </a:rPr>
              <a:t>{</a:t>
            </a:r>
          </a:p>
          <a:p>
            <a:r>
              <a:rPr lang="en-US" sz="2200" dirty="0" smtClean="0">
                <a:latin typeface="Consolas" panose="020B0609020204030204" pitchFamily="49" charset="0"/>
              </a:rPr>
              <a:t>  </a:t>
            </a:r>
            <a:r>
              <a:rPr lang="en-US" sz="2200" dirty="0" err="1" smtClean="0">
                <a:latin typeface="Consolas" panose="020B0609020204030204" pitchFamily="49" charset="0"/>
              </a:rPr>
              <a:t>varBaseViaIf</a:t>
            </a:r>
            <a:r>
              <a:rPr lang="en-US" sz="2200" dirty="0" smtClean="0">
                <a:latin typeface="Consolas" panose="020B0609020204030204" pitchFamily="49" charset="0"/>
              </a:rPr>
              <a:t> </a:t>
            </a:r>
            <a:r>
              <a:rPr lang="en-US" sz="2200" dirty="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a:latin typeface="Consolas" panose="020B0609020204030204" pitchFamily="49" charset="0"/>
              </a:rPr>
              <a:t>else</a:t>
            </a:r>
          </a:p>
          <a:p>
            <a:r>
              <a:rPr lang="en-US" sz="2200" dirty="0">
                <a:latin typeface="Consolas" panose="020B0609020204030204" pitchFamily="49" charset="0"/>
              </a:rPr>
              <a:t>{</a:t>
            </a:r>
          </a:p>
          <a:p>
            <a:r>
              <a:rPr lang="en-US" sz="2200" dirty="0" smtClean="0">
                <a:latin typeface="Consolas" panose="020B0609020204030204" pitchFamily="49" charset="0"/>
              </a:rPr>
              <a:t>  </a:t>
            </a:r>
            <a:r>
              <a:rPr lang="en-US" sz="2200" dirty="0" err="1" smtClean="0">
                <a:latin typeface="Consolas" panose="020B0609020204030204" pitchFamily="49" charset="0"/>
              </a:rPr>
              <a:t>varBaseViaIf</a:t>
            </a:r>
            <a:r>
              <a:rPr lang="en-US" sz="2200" dirty="0" smtClean="0">
                <a:latin typeface="Consolas" panose="020B0609020204030204" pitchFamily="49" charset="0"/>
              </a:rPr>
              <a:t> </a:t>
            </a:r>
            <a:r>
              <a:rPr lang="en-US" sz="2200" dirty="0">
                <a:latin typeface="Consolas" panose="020B0609020204030204" pitchFamily="49" charset="0"/>
              </a:rPr>
              <a:t>=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err="1" smtClean="0">
                <a:latin typeface="Consolas" panose="020B0609020204030204" pitchFamily="49" charset="0"/>
              </a:rPr>
              <a:t>varBaseViaIf.DoSomething</a:t>
            </a:r>
            <a:r>
              <a:rPr lang="en-US" sz="2200" dirty="0">
                <a:latin typeface="Consolas" panose="020B0609020204030204" pitchFamily="49" charset="0"/>
              </a:rPr>
              <a:t>();</a:t>
            </a:r>
          </a:p>
        </p:txBody>
      </p:sp>
    </p:spTree>
    <p:extLst>
      <p:ext uri="{BB962C8B-B14F-4D97-AF65-F5344CB8AC3E}">
        <p14:creationId xmlns:p14="http://schemas.microsoft.com/office/powerpoint/2010/main" val="1142716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Inference	</a:t>
            </a:r>
            <a:endParaRPr lang="en-US" dirty="0"/>
          </a:p>
        </p:txBody>
      </p:sp>
      <p:sp>
        <p:nvSpPr>
          <p:cNvPr id="8" name="TextBox 7"/>
          <p:cNvSpPr txBox="1"/>
          <p:nvPr/>
        </p:nvSpPr>
        <p:spPr>
          <a:xfrm>
            <a:off x="2741492" y="1597782"/>
            <a:ext cx="6715300" cy="1107996"/>
          </a:xfrm>
          <a:prstGeom prst="rect">
            <a:avLst/>
          </a:prstGeom>
          <a:noFill/>
        </p:spPr>
        <p:txBody>
          <a:bodyPr wrap="none" rtlCol="0">
            <a:spAutoFit/>
          </a:bodyPr>
          <a:lstStyle/>
          <a:p>
            <a:r>
              <a:rPr lang="en-US" sz="2200" dirty="0">
                <a:latin typeface="Consolas" panose="020B0609020204030204" pitchFamily="49" charset="0"/>
              </a:rPr>
              <a:t>dynamic </a:t>
            </a:r>
            <a:r>
              <a:rPr lang="en-US" sz="2200" dirty="0" err="1">
                <a:latin typeface="Consolas" panose="020B0609020204030204" pitchFamily="49" charset="0"/>
              </a:rPr>
              <a:t>dynamicBase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smtClean="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dynamicBase.DoSomething</a:t>
            </a:r>
            <a:r>
              <a:rPr lang="en-US" sz="2200" dirty="0" smtClean="0">
                <a:latin typeface="Consolas" panose="020B0609020204030204" pitchFamily="49" charset="0"/>
              </a:rPr>
              <a:t>();</a:t>
            </a:r>
            <a:endParaRPr lang="en-US" sz="2200" dirty="0">
              <a:latin typeface="Consolas" panose="020B0609020204030204" pitchFamily="49" charset="0"/>
            </a:endParaRPr>
          </a:p>
        </p:txBody>
      </p:sp>
      <p:pic>
        <p:nvPicPr>
          <p:cNvPr id="2" name="Picture 1"/>
          <p:cNvPicPr>
            <a:picLocks noChangeAspect="1"/>
          </p:cNvPicPr>
          <p:nvPr/>
        </p:nvPicPr>
        <p:blipFill>
          <a:blip r:embed="rId3"/>
          <a:stretch>
            <a:fillRect/>
          </a:stretch>
        </p:blipFill>
        <p:spPr>
          <a:xfrm>
            <a:off x="2571912" y="3481156"/>
            <a:ext cx="7054459" cy="1664720"/>
          </a:xfrm>
          <a:prstGeom prst="rect">
            <a:avLst/>
          </a:prstGeom>
        </p:spPr>
      </p:pic>
    </p:spTree>
    <p:extLst>
      <p:ext uri="{BB962C8B-B14F-4D97-AF65-F5344CB8AC3E}">
        <p14:creationId xmlns:p14="http://schemas.microsoft.com/office/powerpoint/2010/main" val="3440797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2" name="TextBox 1"/>
          <p:cNvSpPr txBox="1"/>
          <p:nvPr/>
        </p:nvSpPr>
        <p:spPr>
          <a:xfrm>
            <a:off x="1713986" y="1229360"/>
            <a:ext cx="8770351" cy="584775"/>
          </a:xfrm>
          <a:prstGeom prst="rect">
            <a:avLst/>
          </a:prstGeom>
          <a:noFill/>
        </p:spPr>
        <p:txBody>
          <a:bodyPr wrap="none" rtlCol="0">
            <a:spAutoFit/>
          </a:bodyPr>
          <a:lstStyle/>
          <a:p>
            <a:pPr algn="ctr"/>
            <a:r>
              <a:rPr lang="en-US" sz="3200" dirty="0" smtClean="0"/>
              <a:t>Myth: </a:t>
            </a:r>
            <a:r>
              <a:rPr lang="en-US" sz="3200" dirty="0" err="1" smtClean="0"/>
              <a:t>Structs</a:t>
            </a:r>
            <a:r>
              <a:rPr lang="en-US" sz="3200" dirty="0" smtClean="0"/>
              <a:t> on the stack, classes on the heap</a:t>
            </a:r>
            <a:endParaRPr lang="en-US" sz="3200"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http://2.bp.blogspot.com/-DeOGxaSZKqU/TpKu0O0MjJI/AAAAAAAAAVs/nJf426bn3Ik/s1600/confused.jpg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987" y="2011680"/>
            <a:ext cx="4766310" cy="3813048"/>
          </a:xfrm>
          <a:prstGeom prst="rect">
            <a:avLst/>
          </a:prstGeom>
        </p:spPr>
      </p:pic>
    </p:spTree>
    <p:extLst>
      <p:ext uri="{BB962C8B-B14F-4D97-AF65-F5344CB8AC3E}">
        <p14:creationId xmlns:p14="http://schemas.microsoft.com/office/powerpoint/2010/main" val="2132637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http://getcookingsimply.com/wp-content/uploads/2010/06/AsianCaesarColorAdj200crop.jpg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5790" y="1222592"/>
            <a:ext cx="5886704" cy="4385197"/>
          </a:xfrm>
          <a:prstGeom prst="rect">
            <a:avLst/>
          </a:prstGeom>
        </p:spPr>
      </p:pic>
      <p:sp>
        <p:nvSpPr>
          <p:cNvPr id="6" name="TextBox 5"/>
          <p:cNvSpPr txBox="1"/>
          <p:nvPr/>
        </p:nvSpPr>
        <p:spPr>
          <a:xfrm>
            <a:off x="3454400" y="1788160"/>
            <a:ext cx="1338828" cy="1015663"/>
          </a:xfrm>
          <a:prstGeom prst="rect">
            <a:avLst/>
          </a:prstGeom>
          <a:noFill/>
        </p:spPr>
        <p:txBody>
          <a:bodyPr wrap="none" rtlCol="0">
            <a:spAutoFit/>
          </a:bodyPr>
          <a:lstStyle/>
          <a:p>
            <a:r>
              <a:rPr lang="en-US" sz="6000" b="1" dirty="0" smtClean="0">
                <a:solidFill>
                  <a:schemeClr val="accent4">
                    <a:lumMod val="50000"/>
                  </a:schemeClr>
                </a:solidFill>
              </a:rPr>
              <a:t>GC</a:t>
            </a:r>
            <a:endParaRPr lang="en-US" sz="6000" b="1" dirty="0">
              <a:solidFill>
                <a:schemeClr val="accent4">
                  <a:lumMod val="50000"/>
                </a:schemeClr>
              </a:solidFill>
            </a:endParaRPr>
          </a:p>
        </p:txBody>
      </p:sp>
      <p:sp>
        <p:nvSpPr>
          <p:cNvPr id="8" name="TextBox 7"/>
          <p:cNvSpPr txBox="1"/>
          <p:nvPr/>
        </p:nvSpPr>
        <p:spPr>
          <a:xfrm>
            <a:off x="6454311" y="1375692"/>
            <a:ext cx="2323072" cy="1015663"/>
          </a:xfrm>
          <a:prstGeom prst="rect">
            <a:avLst/>
          </a:prstGeom>
          <a:noFill/>
        </p:spPr>
        <p:txBody>
          <a:bodyPr wrap="none" rtlCol="0">
            <a:spAutoFit/>
          </a:bodyPr>
          <a:lstStyle/>
          <a:p>
            <a:r>
              <a:rPr lang="en-US" sz="6000" b="1" dirty="0" smtClean="0">
                <a:solidFill>
                  <a:schemeClr val="accent4">
                    <a:lumMod val="50000"/>
                  </a:schemeClr>
                </a:solidFill>
              </a:rPr>
              <a:t>HEAP</a:t>
            </a:r>
            <a:endParaRPr lang="en-US" sz="6000" b="1" dirty="0">
              <a:solidFill>
                <a:schemeClr val="accent4">
                  <a:lumMod val="50000"/>
                </a:schemeClr>
              </a:solidFill>
            </a:endParaRPr>
          </a:p>
        </p:txBody>
      </p:sp>
      <p:sp>
        <p:nvSpPr>
          <p:cNvPr id="9" name="TextBox 8"/>
          <p:cNvSpPr txBox="1"/>
          <p:nvPr/>
        </p:nvSpPr>
        <p:spPr>
          <a:xfrm>
            <a:off x="4793228" y="2939632"/>
            <a:ext cx="3618619" cy="1015663"/>
          </a:xfrm>
          <a:prstGeom prst="rect">
            <a:avLst/>
          </a:prstGeom>
          <a:noFill/>
        </p:spPr>
        <p:txBody>
          <a:bodyPr wrap="none" rtlCol="0">
            <a:spAutoFit/>
          </a:bodyPr>
          <a:lstStyle/>
          <a:p>
            <a:r>
              <a:rPr lang="en-US" sz="6000" b="1" dirty="0" smtClean="0">
                <a:solidFill>
                  <a:schemeClr val="accent4">
                    <a:lumMod val="50000"/>
                  </a:schemeClr>
                </a:solidFill>
              </a:rPr>
              <a:t>MEMORY</a:t>
            </a:r>
            <a:endParaRPr lang="en-US" sz="6000" b="1" dirty="0">
              <a:solidFill>
                <a:schemeClr val="accent4">
                  <a:lumMod val="50000"/>
                </a:schemeClr>
              </a:solidFill>
            </a:endParaRPr>
          </a:p>
        </p:txBody>
      </p:sp>
      <p:sp>
        <p:nvSpPr>
          <p:cNvPr id="10" name="TextBox 9"/>
          <p:cNvSpPr txBox="1"/>
          <p:nvPr/>
        </p:nvSpPr>
        <p:spPr>
          <a:xfrm>
            <a:off x="3332480" y="4520863"/>
            <a:ext cx="5170583" cy="1015663"/>
          </a:xfrm>
          <a:prstGeom prst="rect">
            <a:avLst/>
          </a:prstGeom>
          <a:noFill/>
        </p:spPr>
        <p:txBody>
          <a:bodyPr wrap="none" rtlCol="0">
            <a:spAutoFit/>
          </a:bodyPr>
          <a:lstStyle/>
          <a:p>
            <a:r>
              <a:rPr lang="en-US" sz="6000" b="1" dirty="0" smtClean="0">
                <a:solidFill>
                  <a:schemeClr val="accent4">
                    <a:lumMod val="50000"/>
                  </a:schemeClr>
                </a:solidFill>
              </a:rPr>
              <a:t>ALLOCATION</a:t>
            </a:r>
            <a:endParaRPr lang="en-US" sz="6000" b="1" dirty="0">
              <a:solidFill>
                <a:schemeClr val="accent4">
                  <a:lumMod val="50000"/>
                </a:schemeClr>
              </a:solidFill>
            </a:endParaRPr>
          </a:p>
        </p:txBody>
      </p:sp>
    </p:spTree>
    <p:extLst>
      <p:ext uri="{BB962C8B-B14F-4D97-AF65-F5344CB8AC3E}">
        <p14:creationId xmlns:p14="http://schemas.microsoft.com/office/powerpoint/2010/main" val="1443943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smtClean="0"/>
              <a:t>Personal Info</a:t>
            </a:r>
            <a:endParaRPr lang="en-US" dirty="0"/>
          </a:p>
        </p:txBody>
      </p:sp>
    </p:spTree>
    <p:extLst>
      <p:ext uri="{BB962C8B-B14F-4D97-AF65-F5344CB8AC3E}">
        <p14:creationId xmlns:p14="http://schemas.microsoft.com/office/powerpoint/2010/main" val="19074484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10" name="TextBox 9"/>
          <p:cNvSpPr txBox="1"/>
          <p:nvPr/>
        </p:nvSpPr>
        <p:spPr>
          <a:xfrm>
            <a:off x="2974728" y="1120262"/>
            <a:ext cx="6248827" cy="4832092"/>
          </a:xfrm>
          <a:prstGeom prst="rect">
            <a:avLst/>
          </a:prstGeom>
          <a:noFill/>
        </p:spPr>
        <p:txBody>
          <a:bodyPr wrap="none" rtlCol="0">
            <a:spAutoFit/>
          </a:bodyPr>
          <a:lstStyle/>
          <a:p>
            <a:r>
              <a:rPr lang="en-US" sz="2200" dirty="0">
                <a:latin typeface="Consolas" panose="020B0609020204030204" pitchFamily="49" charset="0"/>
              </a:rPr>
              <a:t>public sealed class </a:t>
            </a:r>
            <a:r>
              <a:rPr lang="en-US" sz="2200" dirty="0" err="1">
                <a:latin typeface="Consolas" panose="020B0609020204030204" pitchFamily="49" charset="0"/>
              </a:rPr>
              <a:t>ReferenceData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smtClean="0">
                <a:latin typeface="Consolas" panose="020B0609020204030204" pitchFamily="49" charset="0"/>
              </a:rPr>
              <a:t>  public </a:t>
            </a:r>
            <a:r>
              <a:rPr lang="en-US" sz="2200" dirty="0" err="1">
                <a:latin typeface="Consolas" panose="020B0609020204030204" pitchFamily="49" charset="0"/>
              </a:rPr>
              <a:t>ReferenceData</a:t>
            </a:r>
            <a:r>
              <a:rPr lang="en-US" sz="2200" dirty="0">
                <a:latin typeface="Consolas" panose="020B0609020204030204" pitchFamily="49" charset="0"/>
              </a:rPr>
              <a:t>(</a:t>
            </a:r>
            <a:r>
              <a:rPr lang="en-US" sz="2200" dirty="0" err="1">
                <a:latin typeface="Consolas" panose="020B0609020204030204" pitchFamily="49" charset="0"/>
              </a:rPr>
              <a:t>int</a:t>
            </a:r>
            <a:r>
              <a:rPr lang="en-US" sz="2200" dirty="0">
                <a:latin typeface="Consolas" panose="020B0609020204030204" pitchFamily="49" charset="0"/>
              </a:rPr>
              <a:t> data)</a:t>
            </a:r>
          </a:p>
          <a:p>
            <a:r>
              <a:rPr lang="en-US" sz="2200" dirty="0" smtClean="0">
                <a:latin typeface="Consolas" panose="020B0609020204030204" pitchFamily="49" charset="0"/>
              </a:rPr>
              <a:t>  {</a:t>
            </a:r>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this.Data</a:t>
            </a:r>
            <a:r>
              <a:rPr lang="en-US" sz="2200" dirty="0" smtClean="0">
                <a:latin typeface="Consolas" panose="020B0609020204030204" pitchFamily="49" charset="0"/>
              </a:rPr>
              <a:t> </a:t>
            </a:r>
            <a:r>
              <a:rPr lang="en-US" sz="2200" dirty="0">
                <a:latin typeface="Consolas" panose="020B0609020204030204" pitchFamily="49" charset="0"/>
              </a:rPr>
              <a:t>= data;</a:t>
            </a:r>
          </a:p>
          <a:p>
            <a:r>
              <a:rPr lang="en-US" sz="2200" dirty="0" smtClean="0">
                <a:latin typeface="Consolas" panose="020B0609020204030204" pitchFamily="49" charset="0"/>
              </a:rPr>
              <a:t>  }</a:t>
            </a:r>
            <a:endParaRPr lang="en-US" sz="2200" dirty="0">
              <a:latin typeface="Consolas" panose="020B0609020204030204" pitchFamily="49" charset="0"/>
            </a:endParaRPr>
          </a:p>
          <a:p>
            <a:endParaRPr lang="en-US" sz="2200" dirty="0">
              <a:latin typeface="Consolas" panose="020B0609020204030204" pitchFamily="49" charset="0"/>
            </a:endParaRPr>
          </a:p>
          <a:p>
            <a:r>
              <a:rPr lang="en-US" sz="2200" dirty="0" smtClean="0">
                <a:latin typeface="Consolas" panose="020B0609020204030204" pitchFamily="49" charset="0"/>
              </a:rPr>
              <a:t>  public </a:t>
            </a:r>
            <a:r>
              <a:rPr lang="en-US" sz="2200" dirty="0">
                <a:latin typeface="Consolas" panose="020B0609020204030204" pitchFamily="49" charset="0"/>
              </a:rPr>
              <a:t>void Increment()</a:t>
            </a:r>
          </a:p>
          <a:p>
            <a:r>
              <a:rPr lang="en-US" sz="2200" dirty="0" smtClean="0">
                <a:latin typeface="Consolas" panose="020B0609020204030204" pitchFamily="49" charset="0"/>
              </a:rPr>
              <a:t>  {</a:t>
            </a:r>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this.Data</a:t>
            </a:r>
            <a:r>
              <a:rPr lang="en-US" sz="2200" dirty="0">
                <a:latin typeface="Consolas" panose="020B0609020204030204" pitchFamily="49" charset="0"/>
              </a:rPr>
              <a:t>++;</a:t>
            </a:r>
          </a:p>
          <a:p>
            <a:r>
              <a:rPr lang="en-US" sz="2200" dirty="0" smtClean="0">
                <a:latin typeface="Consolas" panose="020B0609020204030204" pitchFamily="49" charset="0"/>
              </a:rPr>
              <a:t>  }</a:t>
            </a:r>
            <a:endParaRPr lang="en-US" sz="2200" dirty="0">
              <a:latin typeface="Consolas" panose="020B0609020204030204" pitchFamily="49" charset="0"/>
            </a:endParaRPr>
          </a:p>
          <a:p>
            <a:endParaRPr lang="en-US" sz="2200" dirty="0">
              <a:latin typeface="Consolas" panose="020B0609020204030204" pitchFamily="49" charset="0"/>
            </a:endParaRPr>
          </a:p>
          <a:p>
            <a:r>
              <a:rPr lang="en-US" sz="2200" dirty="0" smtClean="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Tree>
    <p:extLst>
      <p:ext uri="{BB962C8B-B14F-4D97-AF65-F5344CB8AC3E}">
        <p14:creationId xmlns:p14="http://schemas.microsoft.com/office/powerpoint/2010/main" val="49158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10" name="TextBox 9"/>
          <p:cNvSpPr txBox="1"/>
          <p:nvPr/>
        </p:nvSpPr>
        <p:spPr>
          <a:xfrm>
            <a:off x="2974728" y="1119634"/>
            <a:ext cx="6248827" cy="4832092"/>
          </a:xfrm>
          <a:prstGeom prst="rect">
            <a:avLst/>
          </a:prstGeom>
          <a:noFill/>
        </p:spPr>
        <p:txBody>
          <a:bodyPr wrap="none" rtlCol="0">
            <a:spAutoFit/>
          </a:bodyPr>
          <a:lstStyle/>
          <a:p>
            <a:r>
              <a:rPr lang="en-US" sz="2200" dirty="0">
                <a:latin typeface="Consolas" panose="020B0609020204030204" pitchFamily="49" charset="0"/>
              </a:rPr>
              <a:t>public </a:t>
            </a:r>
            <a:r>
              <a:rPr lang="en-US" sz="2200" dirty="0" err="1" smtClean="0">
                <a:latin typeface="Consolas" panose="020B0609020204030204" pitchFamily="49" charset="0"/>
              </a:rPr>
              <a:t>struct</a:t>
            </a:r>
            <a:r>
              <a:rPr lang="en-US" sz="2200" dirty="0" smtClean="0">
                <a:latin typeface="Consolas" panose="020B0609020204030204" pitchFamily="49" charset="0"/>
              </a:rPr>
              <a:t> </a:t>
            </a:r>
            <a:r>
              <a:rPr lang="en-US" sz="2200" dirty="0" err="1" smtClean="0">
                <a:latin typeface="Consolas" panose="020B0609020204030204" pitchFamily="49" charset="0"/>
              </a:rPr>
              <a:t>ValueData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smtClean="0">
                <a:latin typeface="Consolas" panose="020B0609020204030204" pitchFamily="49" charset="0"/>
              </a:rPr>
              <a:t>  public </a:t>
            </a:r>
            <a:r>
              <a:rPr lang="en-US" sz="2200" dirty="0" err="1">
                <a:latin typeface="Consolas" panose="020B0609020204030204" pitchFamily="49" charset="0"/>
              </a:rPr>
              <a:t>ValueData</a:t>
            </a:r>
            <a:r>
              <a:rPr lang="en-US" sz="2200" dirty="0" smtClean="0">
                <a:latin typeface="Consolas" panose="020B0609020204030204" pitchFamily="49" charset="0"/>
              </a:rPr>
              <a:t>(</a:t>
            </a:r>
            <a:r>
              <a:rPr lang="en-US" sz="2200" dirty="0" err="1" smtClean="0">
                <a:latin typeface="Consolas" panose="020B0609020204030204" pitchFamily="49" charset="0"/>
              </a:rPr>
              <a:t>int</a:t>
            </a:r>
            <a:r>
              <a:rPr lang="en-US" sz="2200" dirty="0" smtClean="0">
                <a:latin typeface="Consolas" panose="020B0609020204030204" pitchFamily="49" charset="0"/>
              </a:rPr>
              <a:t> </a:t>
            </a:r>
            <a:r>
              <a:rPr lang="en-US" sz="2200" dirty="0">
                <a:latin typeface="Consolas" panose="020B0609020204030204" pitchFamily="49" charset="0"/>
              </a:rPr>
              <a:t>data)</a:t>
            </a:r>
          </a:p>
          <a:p>
            <a:r>
              <a:rPr lang="en-US" sz="2200" dirty="0" smtClean="0">
                <a:latin typeface="Consolas" panose="020B0609020204030204" pitchFamily="49" charset="0"/>
              </a:rPr>
              <a:t>  {</a:t>
            </a:r>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this.Data</a:t>
            </a:r>
            <a:r>
              <a:rPr lang="en-US" sz="2200" dirty="0" smtClean="0">
                <a:latin typeface="Consolas" panose="020B0609020204030204" pitchFamily="49" charset="0"/>
              </a:rPr>
              <a:t> </a:t>
            </a:r>
            <a:r>
              <a:rPr lang="en-US" sz="2200" dirty="0">
                <a:latin typeface="Consolas" panose="020B0609020204030204" pitchFamily="49" charset="0"/>
              </a:rPr>
              <a:t>= data;</a:t>
            </a:r>
          </a:p>
          <a:p>
            <a:r>
              <a:rPr lang="en-US" sz="2200" dirty="0" smtClean="0">
                <a:latin typeface="Consolas" panose="020B0609020204030204" pitchFamily="49" charset="0"/>
              </a:rPr>
              <a:t>  }</a:t>
            </a:r>
            <a:endParaRPr lang="en-US" sz="2200" dirty="0">
              <a:latin typeface="Consolas" panose="020B0609020204030204" pitchFamily="49" charset="0"/>
            </a:endParaRPr>
          </a:p>
          <a:p>
            <a:endParaRPr lang="en-US" sz="2200" dirty="0">
              <a:latin typeface="Consolas" panose="020B0609020204030204" pitchFamily="49" charset="0"/>
            </a:endParaRPr>
          </a:p>
          <a:p>
            <a:r>
              <a:rPr lang="en-US" sz="2200" dirty="0" smtClean="0">
                <a:latin typeface="Consolas" panose="020B0609020204030204" pitchFamily="49" charset="0"/>
              </a:rPr>
              <a:t>  public </a:t>
            </a:r>
            <a:r>
              <a:rPr lang="en-US" sz="2200" dirty="0">
                <a:latin typeface="Consolas" panose="020B0609020204030204" pitchFamily="49" charset="0"/>
              </a:rPr>
              <a:t>void Increment()</a:t>
            </a:r>
          </a:p>
          <a:p>
            <a:r>
              <a:rPr lang="en-US" sz="2200" dirty="0" smtClean="0">
                <a:latin typeface="Consolas" panose="020B0609020204030204" pitchFamily="49" charset="0"/>
              </a:rPr>
              <a:t>  {</a:t>
            </a:r>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this.Data</a:t>
            </a:r>
            <a:r>
              <a:rPr lang="en-US" sz="2200" dirty="0">
                <a:latin typeface="Consolas" panose="020B0609020204030204" pitchFamily="49" charset="0"/>
              </a:rPr>
              <a:t>++;</a:t>
            </a:r>
          </a:p>
          <a:p>
            <a:r>
              <a:rPr lang="en-US" sz="2200" dirty="0" smtClean="0">
                <a:latin typeface="Consolas" panose="020B0609020204030204" pitchFamily="49" charset="0"/>
              </a:rPr>
              <a:t>  }</a:t>
            </a:r>
            <a:endParaRPr lang="en-US" sz="2200" dirty="0">
              <a:latin typeface="Consolas" panose="020B0609020204030204" pitchFamily="49" charset="0"/>
            </a:endParaRPr>
          </a:p>
          <a:p>
            <a:endParaRPr lang="en-US" sz="2200" dirty="0">
              <a:latin typeface="Consolas" panose="020B0609020204030204" pitchFamily="49" charset="0"/>
            </a:endParaRPr>
          </a:p>
          <a:p>
            <a:r>
              <a:rPr lang="en-US" sz="2200" dirty="0" smtClean="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
        <p:nvSpPr>
          <p:cNvPr id="2" name="Rectangle 1"/>
          <p:cNvSpPr/>
          <p:nvPr/>
        </p:nvSpPr>
        <p:spPr>
          <a:xfrm>
            <a:off x="3291840" y="3484880"/>
            <a:ext cx="3840480" cy="145288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161779" y="2286000"/>
            <a:ext cx="869149" cy="1569660"/>
          </a:xfrm>
          <a:prstGeom prst="rect">
            <a:avLst/>
          </a:prstGeom>
          <a:noFill/>
        </p:spPr>
        <p:txBody>
          <a:bodyPr wrap="none" rtlCol="0">
            <a:spAutoFit/>
          </a:bodyPr>
          <a:lstStyle/>
          <a:p>
            <a:r>
              <a:rPr lang="en-US" sz="9600" dirty="0" smtClean="0"/>
              <a:t>?</a:t>
            </a:r>
            <a:endParaRPr lang="en-US" sz="9600" dirty="0"/>
          </a:p>
        </p:txBody>
      </p:sp>
      <p:cxnSp>
        <p:nvCxnSpPr>
          <p:cNvPr id="6" name="Straight Arrow Connector 5"/>
          <p:cNvCxnSpPr>
            <a:stCxn id="4" idx="1"/>
            <a:endCxn id="2" idx="3"/>
          </p:cNvCxnSpPr>
          <p:nvPr/>
        </p:nvCxnSpPr>
        <p:spPr>
          <a:xfrm flipH="1">
            <a:off x="7132320" y="3070830"/>
            <a:ext cx="3029459" cy="11404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02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10" name="TextBox 9"/>
          <p:cNvSpPr txBox="1"/>
          <p:nvPr/>
        </p:nvSpPr>
        <p:spPr>
          <a:xfrm>
            <a:off x="257864" y="901591"/>
            <a:ext cx="12002004" cy="5170646"/>
          </a:xfrm>
          <a:prstGeom prst="rect">
            <a:avLst/>
          </a:prstGeom>
          <a:noFill/>
        </p:spPr>
        <p:txBody>
          <a:bodyPr wrap="none" rtlCol="0">
            <a:spAutoFit/>
          </a:bodyPr>
          <a:lstStyle/>
          <a:p>
            <a:r>
              <a:rPr lang="en-US" sz="2200" dirty="0">
                <a:latin typeface="Consolas" panose="020B0609020204030204" pitchFamily="49" charset="0"/>
              </a:rPr>
              <a:t>static void Main(string[] </a:t>
            </a:r>
            <a:r>
              <a:rPr lang="en-US" sz="2200" dirty="0" err="1">
                <a:latin typeface="Consolas" panose="020B0609020204030204" pitchFamily="49" charset="0"/>
              </a:rPr>
              <a:t>args</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smtClean="0">
                <a:latin typeface="Consolas" panose="020B0609020204030204" pitchFamily="49" charset="0"/>
              </a:rPr>
              <a:t>  </a:t>
            </a:r>
            <a:r>
              <a:rPr lang="en-US" sz="2200" dirty="0" err="1" smtClean="0">
                <a:latin typeface="Consolas" panose="020B0609020204030204" pitchFamily="49" charset="0"/>
              </a:rPr>
              <a:t>var</a:t>
            </a:r>
            <a:r>
              <a:rPr lang="en-US" sz="2200" dirty="0" smtClean="0">
                <a:latin typeface="Consolas" panose="020B0609020204030204" pitchFamily="49" charset="0"/>
              </a:rPr>
              <a:t> </a:t>
            </a:r>
            <a:r>
              <a:rPr lang="en-US" sz="2200" dirty="0">
                <a:latin typeface="Consolas" panose="020B0609020204030204" pitchFamily="49" charset="0"/>
              </a:rPr>
              <a:t>referenceData1 = new </a:t>
            </a:r>
            <a:r>
              <a:rPr lang="en-US" sz="2200" dirty="0" err="1">
                <a:latin typeface="Consolas" panose="020B0609020204030204" pitchFamily="49" charset="0"/>
              </a:rPr>
              <a:t>ReferenceData</a:t>
            </a:r>
            <a:r>
              <a:rPr lang="en-US" sz="2200" dirty="0">
                <a:latin typeface="Consolas" panose="020B0609020204030204" pitchFamily="49" charset="0"/>
              </a:rPr>
              <a:t>(1);</a:t>
            </a:r>
          </a:p>
          <a:p>
            <a:r>
              <a:rPr lang="en-US" sz="2200" dirty="0" smtClean="0">
                <a:latin typeface="Consolas" panose="020B0609020204030204" pitchFamily="49" charset="0"/>
              </a:rPr>
              <a:t>  </a:t>
            </a:r>
            <a:r>
              <a:rPr lang="en-US" sz="2200" dirty="0" err="1" smtClean="0">
                <a:latin typeface="Consolas" panose="020B0609020204030204" pitchFamily="49" charset="0"/>
              </a:rPr>
              <a:t>var</a:t>
            </a:r>
            <a:r>
              <a:rPr lang="en-US" sz="2200" dirty="0" smtClean="0">
                <a:latin typeface="Consolas" panose="020B0609020204030204" pitchFamily="49" charset="0"/>
              </a:rPr>
              <a:t> </a:t>
            </a:r>
            <a:r>
              <a:rPr lang="en-US" sz="2200" dirty="0">
                <a:latin typeface="Consolas" panose="020B0609020204030204" pitchFamily="49" charset="0"/>
              </a:rPr>
              <a:t>referenceData2 = referenceData1;</a:t>
            </a:r>
          </a:p>
          <a:p>
            <a:r>
              <a:rPr lang="en-US" sz="2200" dirty="0" smtClean="0">
                <a:latin typeface="Consolas" panose="020B0609020204030204" pitchFamily="49" charset="0"/>
              </a:rPr>
              <a:t>  referenceData1.Increment</a:t>
            </a:r>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var</a:t>
            </a:r>
            <a:r>
              <a:rPr lang="en-US" sz="2200" dirty="0" smtClean="0">
                <a:latin typeface="Consolas" panose="020B0609020204030204" pitchFamily="49" charset="0"/>
              </a:rPr>
              <a:t> </a:t>
            </a:r>
            <a:r>
              <a:rPr lang="en-US" sz="2200" dirty="0">
                <a:latin typeface="Consolas" panose="020B0609020204030204" pitchFamily="49" charset="0"/>
              </a:rPr>
              <a:t>valueData1 = new </a:t>
            </a:r>
            <a:r>
              <a:rPr lang="en-US" sz="2200" dirty="0" err="1">
                <a:latin typeface="Consolas" panose="020B0609020204030204" pitchFamily="49" charset="0"/>
              </a:rPr>
              <a:t>ValueData</a:t>
            </a:r>
            <a:r>
              <a:rPr lang="en-US" sz="2200" dirty="0">
                <a:latin typeface="Consolas" panose="020B0609020204030204" pitchFamily="49" charset="0"/>
              </a:rPr>
              <a:t>(1);</a:t>
            </a:r>
          </a:p>
          <a:p>
            <a:r>
              <a:rPr lang="en-US" sz="2200" dirty="0" smtClean="0">
                <a:latin typeface="Consolas" panose="020B0609020204030204" pitchFamily="49" charset="0"/>
              </a:rPr>
              <a:t>  </a:t>
            </a:r>
            <a:r>
              <a:rPr lang="en-US" sz="2200" dirty="0" err="1" smtClean="0">
                <a:latin typeface="Consolas" panose="020B0609020204030204" pitchFamily="49" charset="0"/>
              </a:rPr>
              <a:t>var</a:t>
            </a:r>
            <a:r>
              <a:rPr lang="en-US" sz="2200" dirty="0" smtClean="0">
                <a:latin typeface="Consolas" panose="020B0609020204030204" pitchFamily="49" charset="0"/>
              </a:rPr>
              <a:t> </a:t>
            </a:r>
            <a:r>
              <a:rPr lang="en-US" sz="2200" dirty="0">
                <a:latin typeface="Consolas" panose="020B0609020204030204" pitchFamily="49" charset="0"/>
              </a:rPr>
              <a:t>valueData2 = valueData1;</a:t>
            </a:r>
          </a:p>
          <a:p>
            <a:r>
              <a:rPr lang="en-US" sz="2200" dirty="0" smtClean="0">
                <a:latin typeface="Consolas" panose="020B0609020204030204" pitchFamily="49" charset="0"/>
              </a:rPr>
              <a:t>  valueData1.Increment</a:t>
            </a:r>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(referenceData1)}: {referenceData1.Data}");</a:t>
            </a:r>
          </a:p>
          <a:p>
            <a:r>
              <a:rPr lang="en-US" sz="2200" dirty="0" smtClean="0">
                <a:latin typeface="Consolas" panose="020B0609020204030204" pitchFamily="49" charset="0"/>
              </a:rPr>
              <a:t>  </a:t>
            </a:r>
            <a:r>
              <a:rPr lang="en-US" sz="2200" dirty="0" err="1" smtClean="0">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(referenceData2)}: {referenceData2.Data</a:t>
            </a:r>
            <a:r>
              <a:rPr lang="en-US" sz="2200" dirty="0" smtClean="0">
                <a:latin typeface="Consolas" panose="020B0609020204030204" pitchFamily="49" charset="0"/>
              </a:rPr>
              <a:t>}");</a:t>
            </a:r>
            <a:endParaRPr lang="en-US" sz="2200" dirty="0">
              <a:latin typeface="Consolas" panose="020B0609020204030204" pitchFamily="49" charset="0"/>
            </a:endParaRPr>
          </a:p>
          <a:p>
            <a:r>
              <a:rPr lang="en-US" sz="2200" dirty="0" smtClean="0">
                <a:latin typeface="Consolas" panose="020B0609020204030204" pitchFamily="49" charset="0"/>
              </a:rPr>
              <a:t>  </a:t>
            </a:r>
            <a:r>
              <a:rPr lang="en-US" sz="2200" dirty="0" err="1" smtClean="0">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(valueData1)}: {valueData1.Data}");</a:t>
            </a:r>
          </a:p>
          <a:p>
            <a:r>
              <a:rPr lang="en-US" sz="2200" dirty="0" smtClean="0">
                <a:latin typeface="Consolas" panose="020B0609020204030204" pitchFamily="49" charset="0"/>
              </a:rPr>
              <a:t>  </a:t>
            </a:r>
            <a:r>
              <a:rPr lang="en-US" sz="2200" dirty="0" err="1" smtClean="0">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(valueData2)}: {valueData2.Data}");</a:t>
            </a:r>
          </a:p>
          <a:p>
            <a:r>
              <a:rPr lang="en-US" sz="2200" dirty="0">
                <a:latin typeface="Consolas" panose="020B0609020204030204" pitchFamily="49" charset="0"/>
              </a:rPr>
              <a:t>}</a:t>
            </a:r>
          </a:p>
        </p:txBody>
      </p:sp>
    </p:spTree>
    <p:extLst>
      <p:ext uri="{BB962C8B-B14F-4D97-AF65-F5344CB8AC3E}">
        <p14:creationId xmlns:p14="http://schemas.microsoft.com/office/powerpoint/2010/main" val="331981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pic>
        <p:nvPicPr>
          <p:cNvPr id="2" name="Picture 1"/>
          <p:cNvPicPr>
            <a:picLocks noChangeAspect="1"/>
          </p:cNvPicPr>
          <p:nvPr/>
        </p:nvPicPr>
        <p:blipFill>
          <a:blip r:embed="rId3"/>
          <a:stretch>
            <a:fillRect/>
          </a:stretch>
        </p:blipFill>
        <p:spPr>
          <a:xfrm>
            <a:off x="2940575" y="2118042"/>
            <a:ext cx="6317133" cy="2951798"/>
          </a:xfrm>
          <a:prstGeom prst="rect">
            <a:avLst/>
          </a:prstGeom>
        </p:spPr>
      </p:pic>
    </p:spTree>
    <p:extLst>
      <p:ext uri="{BB962C8B-B14F-4D97-AF65-F5344CB8AC3E}">
        <p14:creationId xmlns:p14="http://schemas.microsoft.com/office/powerpoint/2010/main" val="600295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4" name="Rectangle 3"/>
          <p:cNvSpPr/>
          <p:nvPr/>
        </p:nvSpPr>
        <p:spPr>
          <a:xfrm>
            <a:off x="1554480" y="1251357"/>
            <a:ext cx="9022080" cy="4524315"/>
          </a:xfrm>
          <a:prstGeom prst="rect">
            <a:avLst/>
          </a:prstGeom>
        </p:spPr>
        <p:txBody>
          <a:bodyPr wrap="square">
            <a:spAutoFit/>
          </a:bodyPr>
          <a:lstStyle/>
          <a:p>
            <a:r>
              <a:rPr lang="en-US" sz="3600" dirty="0" smtClean="0"/>
              <a:t>“…in </a:t>
            </a:r>
            <a:r>
              <a:rPr lang="en-US" sz="3600" dirty="0"/>
              <a:t>the Microsoft implementation of C# on the desktop CLR, value types are stored on the stack when the value is a local variable or temporary that is not a closed-over local variable of a lambda or anonymous method, and the method body is not an iterator block, and the jitter chooses to not </a:t>
            </a:r>
            <a:r>
              <a:rPr lang="en-US" sz="3600" dirty="0" err="1"/>
              <a:t>enregister</a:t>
            </a:r>
            <a:r>
              <a:rPr lang="en-US" sz="3600" dirty="0"/>
              <a:t> the value.”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https://blogs.msdn.microsoft.com/ericlippert/2010/09/30/the-truth-about-value-types/</a:t>
            </a:r>
          </a:p>
        </p:txBody>
      </p:sp>
    </p:spTree>
    <p:extLst>
      <p:ext uri="{BB962C8B-B14F-4D97-AF65-F5344CB8AC3E}">
        <p14:creationId xmlns:p14="http://schemas.microsoft.com/office/powerpoint/2010/main" val="29147373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4" name="Rectangle 3"/>
          <p:cNvSpPr/>
          <p:nvPr/>
        </p:nvSpPr>
        <p:spPr>
          <a:xfrm>
            <a:off x="1554480" y="1617117"/>
            <a:ext cx="9022080" cy="3539430"/>
          </a:xfrm>
          <a:prstGeom prst="rect">
            <a:avLst/>
          </a:prstGeom>
        </p:spPr>
        <p:txBody>
          <a:bodyPr wrap="square">
            <a:spAutoFit/>
          </a:bodyPr>
          <a:lstStyle/>
          <a:p>
            <a:r>
              <a:rPr lang="en-US" sz="2800" dirty="0"/>
              <a:t>“Finally, the CLR does allow </a:t>
            </a:r>
            <a:r>
              <a:rPr lang="en-US" sz="2800" dirty="0" smtClean="0"/>
              <a:t>‘ref </a:t>
            </a:r>
            <a:r>
              <a:rPr lang="en-US" sz="2800" dirty="0"/>
              <a:t>return </a:t>
            </a:r>
            <a:r>
              <a:rPr lang="en-US" sz="2800" dirty="0" smtClean="0"/>
              <a:t>types’; </a:t>
            </a:r>
            <a:r>
              <a:rPr lang="en-US" sz="2800" dirty="0"/>
              <a:t>you could in theory have a method </a:t>
            </a:r>
            <a:r>
              <a:rPr lang="en-US" sz="2800" dirty="0" smtClean="0"/>
              <a:t>‘ref </a:t>
            </a:r>
            <a:r>
              <a:rPr lang="en-US" sz="2800" dirty="0" err="1"/>
              <a:t>int</a:t>
            </a:r>
            <a:r>
              <a:rPr lang="en-US" sz="2800" dirty="0"/>
              <a:t> M() { … </a:t>
            </a:r>
            <a:r>
              <a:rPr lang="en-US" sz="2800" dirty="0" smtClean="0"/>
              <a:t>}’ </a:t>
            </a:r>
            <a:r>
              <a:rPr lang="en-US" sz="2800" dirty="0"/>
              <a:t>that returned a reference to an integer variable. </a:t>
            </a:r>
            <a:r>
              <a:rPr lang="en-US" sz="2800" b="1" dirty="0"/>
              <a:t>If for some bizarre reason we ever decided to allow that in C#</a:t>
            </a:r>
            <a:r>
              <a:rPr lang="en-US" sz="2800" dirty="0"/>
              <a:t>, we’d have to fix up the compiler and verifier so that they ensured that it was only possible to return refs to variables that were known to be on the heap, or known to be </a:t>
            </a:r>
            <a:r>
              <a:rPr lang="en-US" sz="2800" dirty="0" smtClean="0"/>
              <a:t>‘lower down’ </a:t>
            </a:r>
            <a:r>
              <a:rPr lang="en-US" sz="2800" dirty="0"/>
              <a:t>on the stack than the </a:t>
            </a:r>
            <a:r>
              <a:rPr lang="en-US" sz="2800" dirty="0" err="1"/>
              <a:t>callee</a:t>
            </a:r>
            <a:r>
              <a:rPr lang="en-US" sz="2800" dirty="0"/>
              <a:t>.” </a:t>
            </a:r>
          </a:p>
        </p:txBody>
      </p:sp>
      <p:sp>
        <p:nvSpPr>
          <p:cNvPr id="5" name="Rectangle 4"/>
          <p:cNvSpPr/>
          <p:nvPr/>
        </p:nvSpPr>
        <p:spPr>
          <a:xfrm>
            <a:off x="4663441" y="6276894"/>
            <a:ext cx="7528560" cy="453605"/>
          </a:xfrm>
          <a:prstGeom prst="rect">
            <a:avLst/>
          </a:prstGeom>
        </p:spPr>
        <p:txBody>
          <a:bodyPr wrap="square" anchor="ctr" anchorCtr="0">
            <a:noAutofit/>
          </a:bodyPr>
          <a:lstStyle/>
          <a:p>
            <a:pPr algn="r"/>
            <a:r>
              <a:rPr lang="en-US" sz="1200" dirty="0" smtClean="0">
                <a:latin typeface="+mj-lt"/>
                <a:cs typeface="Calibri" pitchFamily="34" charset="0"/>
              </a:rPr>
              <a:t>https://blogs.msdn.microsoft.com/ericlippert/2009/05/04/the-stack-is-an-implementation-detail-part-two/</a:t>
            </a:r>
            <a:endParaRPr lang="en-US" sz="1200" dirty="0">
              <a:latin typeface="+mj-lt"/>
              <a:cs typeface="Calibri" pitchFamily="34" charset="0"/>
            </a:endParaRPr>
          </a:p>
        </p:txBody>
      </p:sp>
    </p:spTree>
    <p:extLst>
      <p:ext uri="{BB962C8B-B14F-4D97-AF65-F5344CB8AC3E}">
        <p14:creationId xmlns:p14="http://schemas.microsoft.com/office/powerpoint/2010/main" val="457872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Structs</a:t>
            </a:r>
            <a:r>
              <a:rPr lang="en-US" dirty="0" smtClean="0"/>
              <a:t> and Classes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https://hdwallpapers.press/wallpaper_mirror/relax_beach_sky_blue_summer_sea_nature_hd-wallpaper-100345.jpg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760" y="990303"/>
            <a:ext cx="7892763" cy="4932977"/>
          </a:xfrm>
          <a:prstGeom prst="rect">
            <a:avLst/>
          </a:prstGeom>
        </p:spPr>
      </p:pic>
    </p:spTree>
    <p:extLst>
      <p:ext uri="{BB962C8B-B14F-4D97-AF65-F5344CB8AC3E}">
        <p14:creationId xmlns:p14="http://schemas.microsoft.com/office/powerpoint/2010/main" val="3356840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sp>
        <p:nvSpPr>
          <p:cNvPr id="2" name="TextBox 1"/>
          <p:cNvSpPr txBox="1"/>
          <p:nvPr/>
        </p:nvSpPr>
        <p:spPr>
          <a:xfrm>
            <a:off x="2921039" y="1229360"/>
            <a:ext cx="6356227" cy="584775"/>
          </a:xfrm>
          <a:prstGeom prst="rect">
            <a:avLst/>
          </a:prstGeom>
          <a:noFill/>
        </p:spPr>
        <p:txBody>
          <a:bodyPr wrap="none" rtlCol="0">
            <a:spAutoFit/>
          </a:bodyPr>
          <a:lstStyle/>
          <a:p>
            <a:pPr algn="ctr"/>
            <a:r>
              <a:rPr lang="en-US" sz="3200" dirty="0" smtClean="0"/>
              <a:t>Myth: </a:t>
            </a:r>
            <a:r>
              <a:rPr lang="en-US" sz="3200" dirty="0" err="1" smtClean="0"/>
              <a:t>Gotos</a:t>
            </a:r>
            <a:r>
              <a:rPr lang="en-US" sz="3200" dirty="0" smtClean="0"/>
              <a:t> are not allowed in C#</a:t>
            </a:r>
            <a:endParaRPr lang="en-US" sz="3200" dirty="0"/>
          </a:p>
        </p:txBody>
      </p:sp>
      <p:pic>
        <p:nvPicPr>
          <p:cNvPr id="5" name="Picture 4"/>
          <p:cNvPicPr>
            <a:picLocks noChangeAspect="1"/>
          </p:cNvPicPr>
          <p:nvPr/>
        </p:nvPicPr>
        <p:blipFill>
          <a:blip r:embed="rId3"/>
          <a:stretch>
            <a:fillRect/>
          </a:stretch>
        </p:blipFill>
        <p:spPr>
          <a:xfrm>
            <a:off x="715985" y="2248353"/>
            <a:ext cx="4410108" cy="3453198"/>
          </a:xfrm>
          <a:prstGeom prst="rect">
            <a:avLst/>
          </a:prstGeom>
        </p:spPr>
      </p:pic>
      <p:sp>
        <p:nvSpPr>
          <p:cNvPr id="6" name="Rectangle 5"/>
          <p:cNvSpPr/>
          <p:nvPr/>
        </p:nvSpPr>
        <p:spPr>
          <a:xfrm>
            <a:off x="5415280" y="3049677"/>
            <a:ext cx="6593840" cy="1754326"/>
          </a:xfrm>
          <a:prstGeom prst="rect">
            <a:avLst/>
          </a:prstGeom>
        </p:spPr>
        <p:txBody>
          <a:bodyPr wrap="square">
            <a:spAutoFit/>
          </a:bodyPr>
          <a:lstStyle/>
          <a:p>
            <a:r>
              <a:rPr lang="en-US" dirty="0"/>
              <a:t> "The unbridled use of the go to statement has as an immediate consequence that it becomes terribly hard to find a meaningful set of coordinates in which to describe the process progress. ... The go to statement as it stands is just too primitive, it is too much an invitation to make a mess of one's program.“ - </a:t>
            </a:r>
            <a:r>
              <a:rPr lang="en-US" dirty="0" err="1"/>
              <a:t>Edsger</a:t>
            </a:r>
            <a:r>
              <a:rPr lang="en-US" dirty="0"/>
              <a:t> </a:t>
            </a:r>
            <a:r>
              <a:rPr lang="en-US" dirty="0" err="1"/>
              <a:t>Dijkstra</a:t>
            </a:r>
            <a:endParaRPr lang="en-US"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http://www.cs.utexas.edu/users/EWD/ewd02xx/EWD215.PDF</a:t>
            </a:r>
          </a:p>
        </p:txBody>
      </p:sp>
    </p:spTree>
    <p:extLst>
      <p:ext uri="{BB962C8B-B14F-4D97-AF65-F5344CB8AC3E}">
        <p14:creationId xmlns:p14="http://schemas.microsoft.com/office/powerpoint/2010/main" val="2060440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sp>
        <p:nvSpPr>
          <p:cNvPr id="10" name="TextBox 9"/>
          <p:cNvSpPr txBox="1"/>
          <p:nvPr/>
        </p:nvSpPr>
        <p:spPr>
          <a:xfrm>
            <a:off x="1142601" y="866262"/>
            <a:ext cx="4421403" cy="5078313"/>
          </a:xfrm>
          <a:prstGeom prst="rect">
            <a:avLst/>
          </a:prstGeom>
          <a:noFill/>
        </p:spPr>
        <p:txBody>
          <a:bodyPr wrap="none" rtlCol="0">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JumpAround</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smtClean="0">
                <a:latin typeface="Consolas" panose="020B0609020204030204" pitchFamily="49" charset="0"/>
              </a:rPr>
              <a:t>  </a:t>
            </a:r>
            <a:r>
              <a:rPr lang="en-US" sz="1200" dirty="0" err="1" smtClean="0">
                <a:latin typeface="Consolas" panose="020B0609020204030204" pitchFamily="49" charset="0"/>
              </a:rPr>
              <a:t>goto</a:t>
            </a:r>
            <a:r>
              <a:rPr lang="en-US" sz="1200" dirty="0" smtClean="0">
                <a:latin typeface="Consolas" panose="020B0609020204030204" pitchFamily="49" charset="0"/>
              </a:rPr>
              <a:t> </a:t>
            </a:r>
            <a:r>
              <a:rPr lang="en-US" sz="1200" dirty="0" err="1">
                <a:latin typeface="Consolas" panose="020B0609020204030204" pitchFamily="49" charset="0"/>
              </a:rPr>
              <a:t>firstLine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err="1" smtClean="0">
                <a:latin typeface="Consolas" panose="020B0609020204030204" pitchFamily="49" charset="0"/>
              </a:rPr>
              <a:t>secondLine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err="1" smtClean="0">
                <a:latin typeface="Consolas" panose="020B0609020204030204" pitchFamily="49" charset="0"/>
              </a:rPr>
              <a:t>Console.Out.WriteLine</a:t>
            </a:r>
            <a:r>
              <a:rPr lang="en-US" sz="1200" dirty="0">
                <a:latin typeface="Consolas" panose="020B0609020204030204" pitchFamily="49" charset="0"/>
              </a:rPr>
              <a:t>("Let me begin");</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goto</a:t>
            </a:r>
            <a:r>
              <a:rPr lang="en-US" sz="1200" dirty="0" smtClean="0">
                <a:latin typeface="Consolas" panose="020B0609020204030204" pitchFamily="49" charset="0"/>
              </a:rPr>
              <a:t> </a:t>
            </a:r>
            <a:r>
              <a:rPr lang="en-US" sz="1200" dirty="0" err="1">
                <a:latin typeface="Consolas" panose="020B0609020204030204" pitchFamily="49" charset="0"/>
              </a:rPr>
              <a:t>thirdLine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firstLine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err="1" smtClean="0">
                <a:latin typeface="Consolas" panose="020B0609020204030204" pitchFamily="49" charset="0"/>
              </a:rPr>
              <a:t>Console.Out.WriteLine</a:t>
            </a:r>
            <a:r>
              <a:rPr lang="en-US" sz="1200" dirty="0">
                <a:latin typeface="Consolas" panose="020B0609020204030204" pitchFamily="49" charset="0"/>
              </a:rPr>
              <a:t>("Pack it up, pack it in");</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goto</a:t>
            </a:r>
            <a:r>
              <a:rPr lang="en-US" sz="1200" dirty="0" smtClean="0">
                <a:latin typeface="Consolas" panose="020B0609020204030204" pitchFamily="49" charset="0"/>
              </a:rPr>
              <a:t> </a:t>
            </a:r>
            <a:r>
              <a:rPr lang="en-US" sz="1200" dirty="0" err="1">
                <a:latin typeface="Consolas" panose="020B0609020204030204" pitchFamily="49" charset="0"/>
              </a:rPr>
              <a:t>secondLine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fourthLine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err="1" smtClean="0">
                <a:latin typeface="Consolas" panose="020B0609020204030204" pitchFamily="49" charset="0"/>
              </a:rPr>
              <a:t>Console.Out.WriteLine</a:t>
            </a:r>
            <a:r>
              <a:rPr lang="en-US" sz="1200" dirty="0">
                <a:latin typeface="Consolas" panose="020B0609020204030204" pitchFamily="49" charset="0"/>
              </a:rPr>
              <a:t>("Battle me that's a sin");</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goto</a:t>
            </a:r>
            <a:r>
              <a:rPr lang="en-US" sz="1200" dirty="0" smtClean="0">
                <a:latin typeface="Consolas" panose="020B0609020204030204" pitchFamily="49" charset="0"/>
              </a:rPr>
              <a:t> </a:t>
            </a:r>
            <a:r>
              <a:rPr lang="en-US" sz="1200" dirty="0">
                <a:latin typeface="Consolas" panose="020B0609020204030204" pitchFamily="49" charset="0"/>
              </a:rPr>
              <a:t>finish;</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thirdLine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smtClean="0">
                <a:latin typeface="Consolas" panose="020B0609020204030204" pitchFamily="49" charset="0"/>
              </a:rPr>
              <a:t> </a:t>
            </a:r>
            <a:r>
              <a:rPr lang="en-US" sz="1200" dirty="0" err="1" smtClean="0">
                <a:latin typeface="Consolas" panose="020B0609020204030204" pitchFamily="49" charset="0"/>
              </a:rPr>
              <a:t>Console.Out.WriteLine</a:t>
            </a:r>
            <a:r>
              <a:rPr lang="en-US" sz="1200" dirty="0">
                <a:latin typeface="Consolas" panose="020B0609020204030204" pitchFamily="49" charset="0"/>
              </a:rPr>
              <a:t>("I came to win");</a:t>
            </a:r>
          </a:p>
          <a:p>
            <a:endParaRPr lang="en-US" sz="1200" dirty="0">
              <a:latin typeface="Consolas" panose="020B0609020204030204" pitchFamily="49" charset="0"/>
            </a:endParaRPr>
          </a:p>
          <a:p>
            <a:r>
              <a:rPr lang="en-US" sz="1200" dirty="0" smtClean="0">
                <a:latin typeface="Consolas" panose="020B0609020204030204" pitchFamily="49" charset="0"/>
              </a:rPr>
              <a:t>  </a:t>
            </a:r>
            <a:r>
              <a:rPr lang="en-US" sz="1200" dirty="0" err="1" smtClean="0">
                <a:latin typeface="Consolas" panose="020B0609020204030204" pitchFamily="49" charset="0"/>
              </a:rPr>
              <a:t>goto</a:t>
            </a:r>
            <a:r>
              <a:rPr lang="en-US" sz="1200" dirty="0" smtClean="0">
                <a:latin typeface="Consolas" panose="020B0609020204030204" pitchFamily="49" charset="0"/>
              </a:rPr>
              <a:t> </a:t>
            </a:r>
            <a:r>
              <a:rPr lang="en-US" sz="1200" dirty="0" err="1">
                <a:latin typeface="Consolas" panose="020B0609020204030204" pitchFamily="49" charset="0"/>
              </a:rPr>
              <a:t>fourthLine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smtClean="0">
                <a:latin typeface="Consolas" panose="020B0609020204030204" pitchFamily="49" charset="0"/>
              </a:rPr>
              <a:t>  finish</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smtClean="0">
                <a:latin typeface="Consolas" panose="020B0609020204030204" pitchFamily="49" charset="0"/>
              </a:rPr>
              <a:t> return</a:t>
            </a:r>
            <a:r>
              <a:rPr lang="en-US" sz="1200" dirty="0">
                <a:latin typeface="Consolas" panose="020B0609020204030204" pitchFamily="49" charset="0"/>
              </a:rPr>
              <a:t>;</a:t>
            </a:r>
          </a:p>
          <a:p>
            <a:r>
              <a:rPr lang="en-US" sz="12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6351587" y="2225357"/>
            <a:ext cx="5381625" cy="2143125"/>
          </a:xfrm>
          <a:prstGeom prst="rect">
            <a:avLst/>
          </a:prstGeom>
        </p:spPr>
      </p:pic>
      <p:sp>
        <p:nvSpPr>
          <p:cNvPr id="52" name="Freeform 51"/>
          <p:cNvSpPr/>
          <p:nvPr/>
        </p:nvSpPr>
        <p:spPr>
          <a:xfrm>
            <a:off x="386080" y="1391920"/>
            <a:ext cx="2448560" cy="1259842"/>
          </a:xfrm>
          <a:custGeom>
            <a:avLst/>
            <a:gdLst>
              <a:gd name="connsiteX0" fmla="*/ 2316480 w 2448560"/>
              <a:gd name="connsiteY0" fmla="*/ 0 h 1259842"/>
              <a:gd name="connsiteX1" fmla="*/ 2438400 w 2448560"/>
              <a:gd name="connsiteY1" fmla="*/ 10160 h 1259842"/>
              <a:gd name="connsiteX2" fmla="*/ 2448560 w 2448560"/>
              <a:gd name="connsiteY2" fmla="*/ 40640 h 1259842"/>
              <a:gd name="connsiteX3" fmla="*/ 2407920 w 2448560"/>
              <a:gd name="connsiteY3" fmla="*/ 111760 h 1259842"/>
              <a:gd name="connsiteX4" fmla="*/ 2377440 w 2448560"/>
              <a:gd name="connsiteY4" fmla="*/ 121920 h 1259842"/>
              <a:gd name="connsiteX5" fmla="*/ 2184400 w 2448560"/>
              <a:gd name="connsiteY5" fmla="*/ 132080 h 1259842"/>
              <a:gd name="connsiteX6" fmla="*/ 1290320 w 2448560"/>
              <a:gd name="connsiteY6" fmla="*/ 121920 h 1259842"/>
              <a:gd name="connsiteX7" fmla="*/ 1087120 w 2448560"/>
              <a:gd name="connsiteY7" fmla="*/ 111760 h 1259842"/>
              <a:gd name="connsiteX8" fmla="*/ 538480 w 2448560"/>
              <a:gd name="connsiteY8" fmla="*/ 121920 h 1259842"/>
              <a:gd name="connsiteX9" fmla="*/ 497840 w 2448560"/>
              <a:gd name="connsiteY9" fmla="*/ 132080 h 1259842"/>
              <a:gd name="connsiteX10" fmla="*/ 436880 w 2448560"/>
              <a:gd name="connsiteY10" fmla="*/ 152400 h 1259842"/>
              <a:gd name="connsiteX11" fmla="*/ 325120 w 2448560"/>
              <a:gd name="connsiteY11" fmla="*/ 182880 h 1259842"/>
              <a:gd name="connsiteX12" fmla="*/ 294640 w 2448560"/>
              <a:gd name="connsiteY12" fmla="*/ 193040 h 1259842"/>
              <a:gd name="connsiteX13" fmla="*/ 233680 w 2448560"/>
              <a:gd name="connsiteY13" fmla="*/ 233680 h 1259842"/>
              <a:gd name="connsiteX14" fmla="*/ 142240 w 2448560"/>
              <a:gd name="connsiteY14" fmla="*/ 314960 h 1259842"/>
              <a:gd name="connsiteX15" fmla="*/ 60960 w 2448560"/>
              <a:gd name="connsiteY15" fmla="*/ 436880 h 1259842"/>
              <a:gd name="connsiteX16" fmla="*/ 40640 w 2448560"/>
              <a:gd name="connsiteY16" fmla="*/ 467360 h 1259842"/>
              <a:gd name="connsiteX17" fmla="*/ 20320 w 2448560"/>
              <a:gd name="connsiteY17" fmla="*/ 497840 h 1259842"/>
              <a:gd name="connsiteX18" fmla="*/ 10160 w 2448560"/>
              <a:gd name="connsiteY18" fmla="*/ 538480 h 1259842"/>
              <a:gd name="connsiteX19" fmla="*/ 0 w 2448560"/>
              <a:gd name="connsiteY19" fmla="*/ 568960 h 1259842"/>
              <a:gd name="connsiteX20" fmla="*/ 10160 w 2448560"/>
              <a:gd name="connsiteY20" fmla="*/ 792480 h 1259842"/>
              <a:gd name="connsiteX21" fmla="*/ 30480 w 2448560"/>
              <a:gd name="connsiteY21" fmla="*/ 853440 h 1259842"/>
              <a:gd name="connsiteX22" fmla="*/ 50800 w 2448560"/>
              <a:gd name="connsiteY22" fmla="*/ 883920 h 1259842"/>
              <a:gd name="connsiteX23" fmla="*/ 60960 w 2448560"/>
              <a:gd name="connsiteY23" fmla="*/ 914400 h 1259842"/>
              <a:gd name="connsiteX24" fmla="*/ 91440 w 2448560"/>
              <a:gd name="connsiteY24" fmla="*/ 934720 h 1259842"/>
              <a:gd name="connsiteX25" fmla="*/ 121920 w 2448560"/>
              <a:gd name="connsiteY25" fmla="*/ 965200 h 1259842"/>
              <a:gd name="connsiteX26" fmla="*/ 162560 w 2448560"/>
              <a:gd name="connsiteY26" fmla="*/ 995680 h 1259842"/>
              <a:gd name="connsiteX27" fmla="*/ 223520 w 2448560"/>
              <a:gd name="connsiteY27" fmla="*/ 1056640 h 1259842"/>
              <a:gd name="connsiteX28" fmla="*/ 254000 w 2448560"/>
              <a:gd name="connsiteY28" fmla="*/ 1076960 h 1259842"/>
              <a:gd name="connsiteX29" fmla="*/ 284480 w 2448560"/>
              <a:gd name="connsiteY29" fmla="*/ 1107440 h 1259842"/>
              <a:gd name="connsiteX30" fmla="*/ 345440 w 2448560"/>
              <a:gd name="connsiteY30" fmla="*/ 1127760 h 1259842"/>
              <a:gd name="connsiteX31" fmla="*/ 426720 w 2448560"/>
              <a:gd name="connsiteY31" fmla="*/ 1158240 h 1259842"/>
              <a:gd name="connsiteX32" fmla="*/ 528320 w 2448560"/>
              <a:gd name="connsiteY32" fmla="*/ 1198880 h 1259842"/>
              <a:gd name="connsiteX33" fmla="*/ 579120 w 2448560"/>
              <a:gd name="connsiteY33" fmla="*/ 1209040 h 1259842"/>
              <a:gd name="connsiteX34" fmla="*/ 640080 w 2448560"/>
              <a:gd name="connsiteY34" fmla="*/ 1219200 h 1259842"/>
              <a:gd name="connsiteX35" fmla="*/ 680720 w 2448560"/>
              <a:gd name="connsiteY35" fmla="*/ 1229360 h 1259842"/>
              <a:gd name="connsiteX36" fmla="*/ 741680 w 2448560"/>
              <a:gd name="connsiteY36" fmla="*/ 1239520 h 1259842"/>
              <a:gd name="connsiteX37" fmla="*/ 792480 w 2448560"/>
              <a:gd name="connsiteY37" fmla="*/ 1249680 h 1259842"/>
              <a:gd name="connsiteX38" fmla="*/ 883920 w 2448560"/>
              <a:gd name="connsiteY38" fmla="*/ 1259840 h 12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48560" h="1259842">
                <a:moveTo>
                  <a:pt x="2316480" y="0"/>
                </a:moveTo>
                <a:cubicBezTo>
                  <a:pt x="2357120" y="3387"/>
                  <a:pt x="2399423" y="-1833"/>
                  <a:pt x="2438400" y="10160"/>
                </a:cubicBezTo>
                <a:cubicBezTo>
                  <a:pt x="2448636" y="13310"/>
                  <a:pt x="2448560" y="29930"/>
                  <a:pt x="2448560" y="40640"/>
                </a:cubicBezTo>
                <a:cubicBezTo>
                  <a:pt x="2448560" y="86565"/>
                  <a:pt x="2443891" y="93775"/>
                  <a:pt x="2407920" y="111760"/>
                </a:cubicBezTo>
                <a:cubicBezTo>
                  <a:pt x="2398341" y="116549"/>
                  <a:pt x="2388106" y="120950"/>
                  <a:pt x="2377440" y="121920"/>
                </a:cubicBezTo>
                <a:cubicBezTo>
                  <a:pt x="2313269" y="127754"/>
                  <a:pt x="2248747" y="128693"/>
                  <a:pt x="2184400" y="132080"/>
                </a:cubicBezTo>
                <a:lnTo>
                  <a:pt x="1290320" y="121920"/>
                </a:lnTo>
                <a:cubicBezTo>
                  <a:pt x="1222514" y="120664"/>
                  <a:pt x="1154938" y="111760"/>
                  <a:pt x="1087120" y="111760"/>
                </a:cubicBezTo>
                <a:cubicBezTo>
                  <a:pt x="904209" y="111760"/>
                  <a:pt x="721360" y="118533"/>
                  <a:pt x="538480" y="121920"/>
                </a:cubicBezTo>
                <a:cubicBezTo>
                  <a:pt x="524933" y="125307"/>
                  <a:pt x="511215" y="128068"/>
                  <a:pt x="497840" y="132080"/>
                </a:cubicBezTo>
                <a:cubicBezTo>
                  <a:pt x="477324" y="138235"/>
                  <a:pt x="457883" y="148199"/>
                  <a:pt x="436880" y="152400"/>
                </a:cubicBezTo>
                <a:cubicBezTo>
                  <a:pt x="365077" y="166761"/>
                  <a:pt x="402463" y="157099"/>
                  <a:pt x="325120" y="182880"/>
                </a:cubicBezTo>
                <a:cubicBezTo>
                  <a:pt x="314960" y="186267"/>
                  <a:pt x="303551" y="187099"/>
                  <a:pt x="294640" y="193040"/>
                </a:cubicBezTo>
                <a:lnTo>
                  <a:pt x="233680" y="233680"/>
                </a:lnTo>
                <a:cubicBezTo>
                  <a:pt x="197033" y="258112"/>
                  <a:pt x="170078" y="273203"/>
                  <a:pt x="142240" y="314960"/>
                </a:cubicBezTo>
                <a:lnTo>
                  <a:pt x="60960" y="436880"/>
                </a:lnTo>
                <a:lnTo>
                  <a:pt x="40640" y="467360"/>
                </a:lnTo>
                <a:lnTo>
                  <a:pt x="20320" y="497840"/>
                </a:lnTo>
                <a:cubicBezTo>
                  <a:pt x="16933" y="511387"/>
                  <a:pt x="13996" y="525054"/>
                  <a:pt x="10160" y="538480"/>
                </a:cubicBezTo>
                <a:cubicBezTo>
                  <a:pt x="7218" y="548778"/>
                  <a:pt x="0" y="558250"/>
                  <a:pt x="0" y="568960"/>
                </a:cubicBezTo>
                <a:cubicBezTo>
                  <a:pt x="0" y="643544"/>
                  <a:pt x="2214" y="718321"/>
                  <a:pt x="10160" y="792480"/>
                </a:cubicBezTo>
                <a:cubicBezTo>
                  <a:pt x="12442" y="813777"/>
                  <a:pt x="18599" y="835618"/>
                  <a:pt x="30480" y="853440"/>
                </a:cubicBezTo>
                <a:cubicBezTo>
                  <a:pt x="37253" y="863600"/>
                  <a:pt x="45339" y="872998"/>
                  <a:pt x="50800" y="883920"/>
                </a:cubicBezTo>
                <a:cubicBezTo>
                  <a:pt x="55589" y="893499"/>
                  <a:pt x="54270" y="906037"/>
                  <a:pt x="60960" y="914400"/>
                </a:cubicBezTo>
                <a:cubicBezTo>
                  <a:pt x="68588" y="923935"/>
                  <a:pt x="82059" y="926903"/>
                  <a:pt x="91440" y="934720"/>
                </a:cubicBezTo>
                <a:cubicBezTo>
                  <a:pt x="102478" y="943918"/>
                  <a:pt x="111011" y="955849"/>
                  <a:pt x="121920" y="965200"/>
                </a:cubicBezTo>
                <a:cubicBezTo>
                  <a:pt x="134777" y="976220"/>
                  <a:pt x="149974" y="984352"/>
                  <a:pt x="162560" y="995680"/>
                </a:cubicBezTo>
                <a:cubicBezTo>
                  <a:pt x="183920" y="1014904"/>
                  <a:pt x="199610" y="1040700"/>
                  <a:pt x="223520" y="1056640"/>
                </a:cubicBezTo>
                <a:cubicBezTo>
                  <a:pt x="233680" y="1063413"/>
                  <a:pt x="244619" y="1069143"/>
                  <a:pt x="254000" y="1076960"/>
                </a:cubicBezTo>
                <a:cubicBezTo>
                  <a:pt x="265038" y="1086158"/>
                  <a:pt x="271920" y="1100462"/>
                  <a:pt x="284480" y="1107440"/>
                </a:cubicBezTo>
                <a:cubicBezTo>
                  <a:pt x="303204" y="1117842"/>
                  <a:pt x="326282" y="1118181"/>
                  <a:pt x="345440" y="1127760"/>
                </a:cubicBezTo>
                <a:cubicBezTo>
                  <a:pt x="458587" y="1184333"/>
                  <a:pt x="316053" y="1116740"/>
                  <a:pt x="426720" y="1158240"/>
                </a:cubicBezTo>
                <a:cubicBezTo>
                  <a:pt x="488648" y="1181463"/>
                  <a:pt x="449980" y="1183212"/>
                  <a:pt x="528320" y="1198880"/>
                </a:cubicBezTo>
                <a:lnTo>
                  <a:pt x="579120" y="1209040"/>
                </a:lnTo>
                <a:cubicBezTo>
                  <a:pt x="599388" y="1212725"/>
                  <a:pt x="619880" y="1215160"/>
                  <a:pt x="640080" y="1219200"/>
                </a:cubicBezTo>
                <a:cubicBezTo>
                  <a:pt x="653772" y="1221938"/>
                  <a:pt x="667028" y="1226622"/>
                  <a:pt x="680720" y="1229360"/>
                </a:cubicBezTo>
                <a:cubicBezTo>
                  <a:pt x="700920" y="1233400"/>
                  <a:pt x="721412" y="1235835"/>
                  <a:pt x="741680" y="1239520"/>
                </a:cubicBezTo>
                <a:cubicBezTo>
                  <a:pt x="758670" y="1242609"/>
                  <a:pt x="775412" y="1247054"/>
                  <a:pt x="792480" y="1249680"/>
                </a:cubicBezTo>
                <a:cubicBezTo>
                  <a:pt x="861250" y="1260260"/>
                  <a:pt x="848424" y="1259840"/>
                  <a:pt x="883920" y="1259840"/>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2550160" y="1432560"/>
            <a:ext cx="3302000" cy="1869440"/>
          </a:xfrm>
          <a:custGeom>
            <a:avLst/>
            <a:gdLst>
              <a:gd name="connsiteX0" fmla="*/ 233680 w 3302000"/>
              <a:gd name="connsiteY0" fmla="*/ 1788160 h 1869440"/>
              <a:gd name="connsiteX1" fmla="*/ 568960 w 3302000"/>
              <a:gd name="connsiteY1" fmla="*/ 1808480 h 1869440"/>
              <a:gd name="connsiteX2" fmla="*/ 751840 w 3302000"/>
              <a:gd name="connsiteY2" fmla="*/ 1818640 h 1869440"/>
              <a:gd name="connsiteX3" fmla="*/ 853440 w 3302000"/>
              <a:gd name="connsiteY3" fmla="*/ 1838960 h 1869440"/>
              <a:gd name="connsiteX4" fmla="*/ 894080 w 3302000"/>
              <a:gd name="connsiteY4" fmla="*/ 1849120 h 1869440"/>
              <a:gd name="connsiteX5" fmla="*/ 1046480 w 3302000"/>
              <a:gd name="connsiteY5" fmla="*/ 1869440 h 1869440"/>
              <a:gd name="connsiteX6" fmla="*/ 2072640 w 3302000"/>
              <a:gd name="connsiteY6" fmla="*/ 1849120 h 1869440"/>
              <a:gd name="connsiteX7" fmla="*/ 2600960 w 3302000"/>
              <a:gd name="connsiteY7" fmla="*/ 1828800 h 1869440"/>
              <a:gd name="connsiteX8" fmla="*/ 2733040 w 3302000"/>
              <a:gd name="connsiteY8" fmla="*/ 1808480 h 1869440"/>
              <a:gd name="connsiteX9" fmla="*/ 2854960 w 3302000"/>
              <a:gd name="connsiteY9" fmla="*/ 1788160 h 1869440"/>
              <a:gd name="connsiteX10" fmla="*/ 2885440 w 3302000"/>
              <a:gd name="connsiteY10" fmla="*/ 1767840 h 1869440"/>
              <a:gd name="connsiteX11" fmla="*/ 2915920 w 3302000"/>
              <a:gd name="connsiteY11" fmla="*/ 1757680 h 1869440"/>
              <a:gd name="connsiteX12" fmla="*/ 2976880 w 3302000"/>
              <a:gd name="connsiteY12" fmla="*/ 1717040 h 1869440"/>
              <a:gd name="connsiteX13" fmla="*/ 3007360 w 3302000"/>
              <a:gd name="connsiteY13" fmla="*/ 1706880 h 1869440"/>
              <a:gd name="connsiteX14" fmla="*/ 3068320 w 3302000"/>
              <a:gd name="connsiteY14" fmla="*/ 1666240 h 1869440"/>
              <a:gd name="connsiteX15" fmla="*/ 3088640 w 3302000"/>
              <a:gd name="connsiteY15" fmla="*/ 1635760 h 1869440"/>
              <a:gd name="connsiteX16" fmla="*/ 3139440 w 3302000"/>
              <a:gd name="connsiteY16" fmla="*/ 1574800 h 1869440"/>
              <a:gd name="connsiteX17" fmla="*/ 3159760 w 3302000"/>
              <a:gd name="connsiteY17" fmla="*/ 1513840 h 1869440"/>
              <a:gd name="connsiteX18" fmla="*/ 3200400 w 3302000"/>
              <a:gd name="connsiteY18" fmla="*/ 1432560 h 1869440"/>
              <a:gd name="connsiteX19" fmla="*/ 3220720 w 3302000"/>
              <a:gd name="connsiteY19" fmla="*/ 1391920 h 1869440"/>
              <a:gd name="connsiteX20" fmla="*/ 3241040 w 3302000"/>
              <a:gd name="connsiteY20" fmla="*/ 1320800 h 1869440"/>
              <a:gd name="connsiteX21" fmla="*/ 3261360 w 3302000"/>
              <a:gd name="connsiteY21" fmla="*/ 1249680 h 1869440"/>
              <a:gd name="connsiteX22" fmla="*/ 3281680 w 3302000"/>
              <a:gd name="connsiteY22" fmla="*/ 1178560 h 1869440"/>
              <a:gd name="connsiteX23" fmla="*/ 3302000 w 3302000"/>
              <a:gd name="connsiteY23" fmla="*/ 853440 h 1869440"/>
              <a:gd name="connsiteX24" fmla="*/ 3291840 w 3302000"/>
              <a:gd name="connsiteY24" fmla="*/ 548640 h 1869440"/>
              <a:gd name="connsiteX25" fmla="*/ 3271520 w 3302000"/>
              <a:gd name="connsiteY25" fmla="*/ 447040 h 1869440"/>
              <a:gd name="connsiteX26" fmla="*/ 3261360 w 3302000"/>
              <a:gd name="connsiteY26" fmla="*/ 406400 h 1869440"/>
              <a:gd name="connsiteX27" fmla="*/ 3220720 w 3302000"/>
              <a:gd name="connsiteY27" fmla="*/ 345440 h 1869440"/>
              <a:gd name="connsiteX28" fmla="*/ 3200400 w 3302000"/>
              <a:gd name="connsiteY28" fmla="*/ 314960 h 1869440"/>
              <a:gd name="connsiteX29" fmla="*/ 3139440 w 3302000"/>
              <a:gd name="connsiteY29" fmla="*/ 284480 h 1869440"/>
              <a:gd name="connsiteX30" fmla="*/ 3108960 w 3302000"/>
              <a:gd name="connsiteY30" fmla="*/ 254000 h 1869440"/>
              <a:gd name="connsiteX31" fmla="*/ 3078480 w 3302000"/>
              <a:gd name="connsiteY31" fmla="*/ 243840 h 1869440"/>
              <a:gd name="connsiteX32" fmla="*/ 2997200 w 3302000"/>
              <a:gd name="connsiteY32" fmla="*/ 203200 h 1869440"/>
              <a:gd name="connsiteX33" fmla="*/ 2936240 w 3302000"/>
              <a:gd name="connsiteY33" fmla="*/ 182880 h 1869440"/>
              <a:gd name="connsiteX34" fmla="*/ 2824480 w 3302000"/>
              <a:gd name="connsiteY34" fmla="*/ 142240 h 1869440"/>
              <a:gd name="connsiteX35" fmla="*/ 2743200 w 3302000"/>
              <a:gd name="connsiteY35" fmla="*/ 121920 h 1869440"/>
              <a:gd name="connsiteX36" fmla="*/ 2702560 w 3302000"/>
              <a:gd name="connsiteY36" fmla="*/ 101600 h 1869440"/>
              <a:gd name="connsiteX37" fmla="*/ 2600960 w 3302000"/>
              <a:gd name="connsiteY37" fmla="*/ 91440 h 1869440"/>
              <a:gd name="connsiteX38" fmla="*/ 2550160 w 3302000"/>
              <a:gd name="connsiteY38" fmla="*/ 81280 h 1869440"/>
              <a:gd name="connsiteX39" fmla="*/ 2479040 w 3302000"/>
              <a:gd name="connsiteY39" fmla="*/ 60960 h 1869440"/>
              <a:gd name="connsiteX40" fmla="*/ 2357120 w 3302000"/>
              <a:gd name="connsiteY40" fmla="*/ 50800 h 1869440"/>
              <a:gd name="connsiteX41" fmla="*/ 2275840 w 3302000"/>
              <a:gd name="connsiteY41" fmla="*/ 30480 h 1869440"/>
              <a:gd name="connsiteX42" fmla="*/ 2184400 w 3302000"/>
              <a:gd name="connsiteY42" fmla="*/ 20320 h 1869440"/>
              <a:gd name="connsiteX43" fmla="*/ 2082800 w 3302000"/>
              <a:gd name="connsiteY43" fmla="*/ 0 h 1869440"/>
              <a:gd name="connsiteX44" fmla="*/ 1280160 w 3302000"/>
              <a:gd name="connsiteY44" fmla="*/ 20320 h 1869440"/>
              <a:gd name="connsiteX45" fmla="*/ 1239520 w 3302000"/>
              <a:gd name="connsiteY45" fmla="*/ 30480 h 1869440"/>
              <a:gd name="connsiteX46" fmla="*/ 1158240 w 3302000"/>
              <a:gd name="connsiteY46" fmla="*/ 40640 h 1869440"/>
              <a:gd name="connsiteX47" fmla="*/ 1046480 w 3302000"/>
              <a:gd name="connsiteY47" fmla="*/ 71120 h 1869440"/>
              <a:gd name="connsiteX48" fmla="*/ 965200 w 3302000"/>
              <a:gd name="connsiteY48" fmla="*/ 81280 h 1869440"/>
              <a:gd name="connsiteX49" fmla="*/ 914400 w 3302000"/>
              <a:gd name="connsiteY49" fmla="*/ 91440 h 1869440"/>
              <a:gd name="connsiteX50" fmla="*/ 833120 w 3302000"/>
              <a:gd name="connsiteY50" fmla="*/ 101600 h 1869440"/>
              <a:gd name="connsiteX51" fmla="*/ 721360 w 3302000"/>
              <a:gd name="connsiteY51" fmla="*/ 132080 h 1869440"/>
              <a:gd name="connsiteX52" fmla="*/ 650240 w 3302000"/>
              <a:gd name="connsiteY52" fmla="*/ 152400 h 1869440"/>
              <a:gd name="connsiteX53" fmla="*/ 589280 w 3302000"/>
              <a:gd name="connsiteY53" fmla="*/ 162560 h 1869440"/>
              <a:gd name="connsiteX54" fmla="*/ 548640 w 3302000"/>
              <a:gd name="connsiteY54" fmla="*/ 172720 h 1869440"/>
              <a:gd name="connsiteX55" fmla="*/ 457200 w 3302000"/>
              <a:gd name="connsiteY55" fmla="*/ 182880 h 1869440"/>
              <a:gd name="connsiteX56" fmla="*/ 365760 w 3302000"/>
              <a:gd name="connsiteY56" fmla="*/ 203200 h 1869440"/>
              <a:gd name="connsiteX57" fmla="*/ 325120 w 3302000"/>
              <a:gd name="connsiteY57" fmla="*/ 213360 h 1869440"/>
              <a:gd name="connsiteX58" fmla="*/ 294640 w 3302000"/>
              <a:gd name="connsiteY58" fmla="*/ 223520 h 1869440"/>
              <a:gd name="connsiteX59" fmla="*/ 223520 w 3302000"/>
              <a:gd name="connsiteY59" fmla="*/ 233680 h 1869440"/>
              <a:gd name="connsiteX60" fmla="*/ 111760 w 3302000"/>
              <a:gd name="connsiteY60" fmla="*/ 254000 h 1869440"/>
              <a:gd name="connsiteX61" fmla="*/ 50800 w 3302000"/>
              <a:gd name="connsiteY61" fmla="*/ 274320 h 1869440"/>
              <a:gd name="connsiteX62" fmla="*/ 20320 w 3302000"/>
              <a:gd name="connsiteY62" fmla="*/ 284480 h 1869440"/>
              <a:gd name="connsiteX63" fmla="*/ 0 w 3302000"/>
              <a:gd name="connsiteY63" fmla="*/ 284480 h 186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302000" h="1869440">
                <a:moveTo>
                  <a:pt x="233680" y="1788160"/>
                </a:moveTo>
                <a:cubicBezTo>
                  <a:pt x="380248" y="1817474"/>
                  <a:pt x="252255" y="1794710"/>
                  <a:pt x="568960" y="1808480"/>
                </a:cubicBezTo>
                <a:cubicBezTo>
                  <a:pt x="629956" y="1811132"/>
                  <a:pt x="690880" y="1815253"/>
                  <a:pt x="751840" y="1818640"/>
                </a:cubicBezTo>
                <a:cubicBezTo>
                  <a:pt x="846237" y="1842239"/>
                  <a:pt x="728884" y="1814049"/>
                  <a:pt x="853440" y="1838960"/>
                </a:cubicBezTo>
                <a:cubicBezTo>
                  <a:pt x="867132" y="1841698"/>
                  <a:pt x="880388" y="1846382"/>
                  <a:pt x="894080" y="1849120"/>
                </a:cubicBezTo>
                <a:cubicBezTo>
                  <a:pt x="951086" y="1860521"/>
                  <a:pt x="985485" y="1862663"/>
                  <a:pt x="1046480" y="1869440"/>
                </a:cubicBezTo>
                <a:lnTo>
                  <a:pt x="2072640" y="1849120"/>
                </a:lnTo>
                <a:lnTo>
                  <a:pt x="2600960" y="1828800"/>
                </a:lnTo>
                <a:cubicBezTo>
                  <a:pt x="2832768" y="1803044"/>
                  <a:pt x="2605055" y="1832477"/>
                  <a:pt x="2733040" y="1808480"/>
                </a:cubicBezTo>
                <a:cubicBezTo>
                  <a:pt x="2773535" y="1800887"/>
                  <a:pt x="2854960" y="1788160"/>
                  <a:pt x="2854960" y="1788160"/>
                </a:cubicBezTo>
                <a:cubicBezTo>
                  <a:pt x="2865120" y="1781387"/>
                  <a:pt x="2874518" y="1773301"/>
                  <a:pt x="2885440" y="1767840"/>
                </a:cubicBezTo>
                <a:cubicBezTo>
                  <a:pt x="2895019" y="1763051"/>
                  <a:pt x="2906558" y="1762881"/>
                  <a:pt x="2915920" y="1757680"/>
                </a:cubicBezTo>
                <a:cubicBezTo>
                  <a:pt x="2937268" y="1745820"/>
                  <a:pt x="2953712" y="1724763"/>
                  <a:pt x="2976880" y="1717040"/>
                </a:cubicBezTo>
                <a:cubicBezTo>
                  <a:pt x="2987040" y="1713653"/>
                  <a:pt x="2997998" y="1712081"/>
                  <a:pt x="3007360" y="1706880"/>
                </a:cubicBezTo>
                <a:cubicBezTo>
                  <a:pt x="3028708" y="1695020"/>
                  <a:pt x="3068320" y="1666240"/>
                  <a:pt x="3068320" y="1666240"/>
                </a:cubicBezTo>
                <a:cubicBezTo>
                  <a:pt x="3075093" y="1656080"/>
                  <a:pt x="3080823" y="1645141"/>
                  <a:pt x="3088640" y="1635760"/>
                </a:cubicBezTo>
                <a:cubicBezTo>
                  <a:pt x="3111427" y="1608416"/>
                  <a:pt x="3125026" y="1607233"/>
                  <a:pt x="3139440" y="1574800"/>
                </a:cubicBezTo>
                <a:cubicBezTo>
                  <a:pt x="3148139" y="1555227"/>
                  <a:pt x="3150181" y="1532998"/>
                  <a:pt x="3159760" y="1513840"/>
                </a:cubicBezTo>
                <a:lnTo>
                  <a:pt x="3200400" y="1432560"/>
                </a:lnTo>
                <a:cubicBezTo>
                  <a:pt x="3207173" y="1419013"/>
                  <a:pt x="3215931" y="1406288"/>
                  <a:pt x="3220720" y="1391920"/>
                </a:cubicBezTo>
                <a:cubicBezTo>
                  <a:pt x="3240188" y="1333516"/>
                  <a:pt x="3221904" y="1390966"/>
                  <a:pt x="3241040" y="1320800"/>
                </a:cubicBezTo>
                <a:cubicBezTo>
                  <a:pt x="3247527" y="1297013"/>
                  <a:pt x="3254873" y="1273467"/>
                  <a:pt x="3261360" y="1249680"/>
                </a:cubicBezTo>
                <a:cubicBezTo>
                  <a:pt x="3280496" y="1179514"/>
                  <a:pt x="3262212" y="1236964"/>
                  <a:pt x="3281680" y="1178560"/>
                </a:cubicBezTo>
                <a:cubicBezTo>
                  <a:pt x="3284068" y="1142740"/>
                  <a:pt x="3302000" y="879739"/>
                  <a:pt x="3302000" y="853440"/>
                </a:cubicBezTo>
                <a:cubicBezTo>
                  <a:pt x="3302000" y="751784"/>
                  <a:pt x="3299443" y="650012"/>
                  <a:pt x="3291840" y="548640"/>
                </a:cubicBezTo>
                <a:cubicBezTo>
                  <a:pt x="3289257" y="514199"/>
                  <a:pt x="3279897" y="480546"/>
                  <a:pt x="3271520" y="447040"/>
                </a:cubicBezTo>
                <a:cubicBezTo>
                  <a:pt x="3268133" y="433493"/>
                  <a:pt x="3267605" y="418889"/>
                  <a:pt x="3261360" y="406400"/>
                </a:cubicBezTo>
                <a:cubicBezTo>
                  <a:pt x="3250438" y="384557"/>
                  <a:pt x="3234267" y="365760"/>
                  <a:pt x="3220720" y="345440"/>
                </a:cubicBezTo>
                <a:cubicBezTo>
                  <a:pt x="3213947" y="335280"/>
                  <a:pt x="3210560" y="321733"/>
                  <a:pt x="3200400" y="314960"/>
                </a:cubicBezTo>
                <a:cubicBezTo>
                  <a:pt x="3161009" y="288699"/>
                  <a:pt x="3181504" y="298501"/>
                  <a:pt x="3139440" y="284480"/>
                </a:cubicBezTo>
                <a:cubicBezTo>
                  <a:pt x="3129280" y="274320"/>
                  <a:pt x="3120915" y="261970"/>
                  <a:pt x="3108960" y="254000"/>
                </a:cubicBezTo>
                <a:cubicBezTo>
                  <a:pt x="3100049" y="248059"/>
                  <a:pt x="3088230" y="248272"/>
                  <a:pt x="3078480" y="243840"/>
                </a:cubicBezTo>
                <a:cubicBezTo>
                  <a:pt x="3050904" y="231305"/>
                  <a:pt x="3024293" y="216747"/>
                  <a:pt x="2997200" y="203200"/>
                </a:cubicBezTo>
                <a:cubicBezTo>
                  <a:pt x="2978042" y="193621"/>
                  <a:pt x="2956127" y="190835"/>
                  <a:pt x="2936240" y="182880"/>
                </a:cubicBezTo>
                <a:cubicBezTo>
                  <a:pt x="2902574" y="169413"/>
                  <a:pt x="2859263" y="150936"/>
                  <a:pt x="2824480" y="142240"/>
                </a:cubicBezTo>
                <a:cubicBezTo>
                  <a:pt x="2797387" y="135467"/>
                  <a:pt x="2768179" y="134409"/>
                  <a:pt x="2743200" y="121920"/>
                </a:cubicBezTo>
                <a:cubicBezTo>
                  <a:pt x="2729653" y="115147"/>
                  <a:pt x="2717369" y="104773"/>
                  <a:pt x="2702560" y="101600"/>
                </a:cubicBezTo>
                <a:cubicBezTo>
                  <a:pt x="2669280" y="94469"/>
                  <a:pt x="2634697" y="95938"/>
                  <a:pt x="2600960" y="91440"/>
                </a:cubicBezTo>
                <a:cubicBezTo>
                  <a:pt x="2583843" y="89158"/>
                  <a:pt x="2566913" y="85468"/>
                  <a:pt x="2550160" y="81280"/>
                </a:cubicBezTo>
                <a:cubicBezTo>
                  <a:pt x="2516420" y="72845"/>
                  <a:pt x="2517049" y="65711"/>
                  <a:pt x="2479040" y="60960"/>
                </a:cubicBezTo>
                <a:cubicBezTo>
                  <a:pt x="2438574" y="55902"/>
                  <a:pt x="2397760" y="54187"/>
                  <a:pt x="2357120" y="50800"/>
                </a:cubicBezTo>
                <a:cubicBezTo>
                  <a:pt x="2321663" y="38981"/>
                  <a:pt x="2318751" y="36610"/>
                  <a:pt x="2275840" y="30480"/>
                </a:cubicBezTo>
                <a:cubicBezTo>
                  <a:pt x="2245481" y="26143"/>
                  <a:pt x="2214799" y="24373"/>
                  <a:pt x="2184400" y="20320"/>
                </a:cubicBezTo>
                <a:cubicBezTo>
                  <a:pt x="2131019" y="13203"/>
                  <a:pt x="2128952" y="11538"/>
                  <a:pt x="2082800" y="0"/>
                </a:cubicBezTo>
                <a:cubicBezTo>
                  <a:pt x="2026848" y="917"/>
                  <a:pt x="1484694" y="1726"/>
                  <a:pt x="1280160" y="20320"/>
                </a:cubicBezTo>
                <a:cubicBezTo>
                  <a:pt x="1266254" y="21584"/>
                  <a:pt x="1253294" y="28184"/>
                  <a:pt x="1239520" y="30480"/>
                </a:cubicBezTo>
                <a:cubicBezTo>
                  <a:pt x="1212587" y="34969"/>
                  <a:pt x="1185333" y="37253"/>
                  <a:pt x="1158240" y="40640"/>
                </a:cubicBezTo>
                <a:cubicBezTo>
                  <a:pt x="1122358" y="52601"/>
                  <a:pt x="1083148" y="66537"/>
                  <a:pt x="1046480" y="71120"/>
                </a:cubicBezTo>
                <a:cubicBezTo>
                  <a:pt x="1019387" y="74507"/>
                  <a:pt x="992187" y="77128"/>
                  <a:pt x="965200" y="81280"/>
                </a:cubicBezTo>
                <a:cubicBezTo>
                  <a:pt x="948132" y="83906"/>
                  <a:pt x="931468" y="88814"/>
                  <a:pt x="914400" y="91440"/>
                </a:cubicBezTo>
                <a:cubicBezTo>
                  <a:pt x="887413" y="95592"/>
                  <a:pt x="860213" y="98213"/>
                  <a:pt x="833120" y="101600"/>
                </a:cubicBezTo>
                <a:cubicBezTo>
                  <a:pt x="702341" y="145193"/>
                  <a:pt x="836245" y="103359"/>
                  <a:pt x="721360" y="132080"/>
                </a:cubicBezTo>
                <a:cubicBezTo>
                  <a:pt x="643893" y="151447"/>
                  <a:pt x="745262" y="133396"/>
                  <a:pt x="650240" y="152400"/>
                </a:cubicBezTo>
                <a:cubicBezTo>
                  <a:pt x="630040" y="156440"/>
                  <a:pt x="609480" y="158520"/>
                  <a:pt x="589280" y="162560"/>
                </a:cubicBezTo>
                <a:cubicBezTo>
                  <a:pt x="575588" y="165298"/>
                  <a:pt x="562441" y="170597"/>
                  <a:pt x="548640" y="172720"/>
                </a:cubicBezTo>
                <a:cubicBezTo>
                  <a:pt x="518329" y="177383"/>
                  <a:pt x="487680" y="179493"/>
                  <a:pt x="457200" y="182880"/>
                </a:cubicBezTo>
                <a:cubicBezTo>
                  <a:pt x="358088" y="207658"/>
                  <a:pt x="481846" y="177403"/>
                  <a:pt x="365760" y="203200"/>
                </a:cubicBezTo>
                <a:cubicBezTo>
                  <a:pt x="352129" y="206229"/>
                  <a:pt x="338546" y="209524"/>
                  <a:pt x="325120" y="213360"/>
                </a:cubicBezTo>
                <a:cubicBezTo>
                  <a:pt x="314822" y="216302"/>
                  <a:pt x="305142" y="221420"/>
                  <a:pt x="294640" y="223520"/>
                </a:cubicBezTo>
                <a:cubicBezTo>
                  <a:pt x="271158" y="228216"/>
                  <a:pt x="247189" y="230039"/>
                  <a:pt x="223520" y="233680"/>
                </a:cubicBezTo>
                <a:cubicBezTo>
                  <a:pt x="205753" y="236413"/>
                  <a:pt x="132274" y="248405"/>
                  <a:pt x="111760" y="254000"/>
                </a:cubicBezTo>
                <a:cubicBezTo>
                  <a:pt x="91096" y="259636"/>
                  <a:pt x="71120" y="267547"/>
                  <a:pt x="50800" y="274320"/>
                </a:cubicBezTo>
                <a:cubicBezTo>
                  <a:pt x="40640" y="277707"/>
                  <a:pt x="31030" y="284480"/>
                  <a:pt x="20320" y="284480"/>
                </a:cubicBezTo>
                <a:lnTo>
                  <a:pt x="0" y="284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357120" y="2303471"/>
            <a:ext cx="3383280" cy="2166929"/>
          </a:xfrm>
          <a:custGeom>
            <a:avLst/>
            <a:gdLst>
              <a:gd name="connsiteX0" fmla="*/ 426720 w 3383280"/>
              <a:gd name="connsiteY0" fmla="*/ 13009 h 2166929"/>
              <a:gd name="connsiteX1" fmla="*/ 1422400 w 3383280"/>
              <a:gd name="connsiteY1" fmla="*/ 13009 h 2166929"/>
              <a:gd name="connsiteX2" fmla="*/ 1473200 w 3383280"/>
              <a:gd name="connsiteY2" fmla="*/ 23169 h 2166929"/>
              <a:gd name="connsiteX3" fmla="*/ 1564640 w 3383280"/>
              <a:gd name="connsiteY3" fmla="*/ 33329 h 2166929"/>
              <a:gd name="connsiteX4" fmla="*/ 1625600 w 3383280"/>
              <a:gd name="connsiteY4" fmla="*/ 43489 h 2166929"/>
              <a:gd name="connsiteX5" fmla="*/ 1838960 w 3383280"/>
              <a:gd name="connsiteY5" fmla="*/ 53649 h 2166929"/>
              <a:gd name="connsiteX6" fmla="*/ 2123440 w 3383280"/>
              <a:gd name="connsiteY6" fmla="*/ 73969 h 2166929"/>
              <a:gd name="connsiteX7" fmla="*/ 2184400 w 3383280"/>
              <a:gd name="connsiteY7" fmla="*/ 84129 h 2166929"/>
              <a:gd name="connsiteX8" fmla="*/ 2377440 w 3383280"/>
              <a:gd name="connsiteY8" fmla="*/ 104449 h 2166929"/>
              <a:gd name="connsiteX9" fmla="*/ 2509520 w 3383280"/>
              <a:gd name="connsiteY9" fmla="*/ 124769 h 2166929"/>
              <a:gd name="connsiteX10" fmla="*/ 2641600 w 3383280"/>
              <a:gd name="connsiteY10" fmla="*/ 145089 h 2166929"/>
              <a:gd name="connsiteX11" fmla="*/ 2672080 w 3383280"/>
              <a:gd name="connsiteY11" fmla="*/ 155249 h 2166929"/>
              <a:gd name="connsiteX12" fmla="*/ 2743200 w 3383280"/>
              <a:gd name="connsiteY12" fmla="*/ 175569 h 2166929"/>
              <a:gd name="connsiteX13" fmla="*/ 2773680 w 3383280"/>
              <a:gd name="connsiteY13" fmla="*/ 195889 h 2166929"/>
              <a:gd name="connsiteX14" fmla="*/ 2844800 w 3383280"/>
              <a:gd name="connsiteY14" fmla="*/ 226369 h 2166929"/>
              <a:gd name="connsiteX15" fmla="*/ 2905760 w 3383280"/>
              <a:gd name="connsiteY15" fmla="*/ 256849 h 2166929"/>
              <a:gd name="connsiteX16" fmla="*/ 2926080 w 3383280"/>
              <a:gd name="connsiteY16" fmla="*/ 287329 h 2166929"/>
              <a:gd name="connsiteX17" fmla="*/ 3017520 w 3383280"/>
              <a:gd name="connsiteY17" fmla="*/ 338129 h 2166929"/>
              <a:gd name="connsiteX18" fmla="*/ 3068320 w 3383280"/>
              <a:gd name="connsiteY18" fmla="*/ 399089 h 2166929"/>
              <a:gd name="connsiteX19" fmla="*/ 3098800 w 3383280"/>
              <a:gd name="connsiteY19" fmla="*/ 409249 h 2166929"/>
              <a:gd name="connsiteX20" fmla="*/ 3119120 w 3383280"/>
              <a:gd name="connsiteY20" fmla="*/ 439729 h 2166929"/>
              <a:gd name="connsiteX21" fmla="*/ 3149600 w 3383280"/>
              <a:gd name="connsiteY21" fmla="*/ 460049 h 2166929"/>
              <a:gd name="connsiteX22" fmla="*/ 3190240 w 3383280"/>
              <a:gd name="connsiteY22" fmla="*/ 521009 h 2166929"/>
              <a:gd name="connsiteX23" fmla="*/ 3230880 w 3383280"/>
              <a:gd name="connsiteY23" fmla="*/ 581969 h 2166929"/>
              <a:gd name="connsiteX24" fmla="*/ 3251200 w 3383280"/>
              <a:gd name="connsiteY24" fmla="*/ 612449 h 2166929"/>
              <a:gd name="connsiteX25" fmla="*/ 3281680 w 3383280"/>
              <a:gd name="connsiteY25" fmla="*/ 642929 h 2166929"/>
              <a:gd name="connsiteX26" fmla="*/ 3291840 w 3383280"/>
              <a:gd name="connsiteY26" fmla="*/ 673409 h 2166929"/>
              <a:gd name="connsiteX27" fmla="*/ 3332480 w 3383280"/>
              <a:gd name="connsiteY27" fmla="*/ 754689 h 2166929"/>
              <a:gd name="connsiteX28" fmla="*/ 3342640 w 3383280"/>
              <a:gd name="connsiteY28" fmla="*/ 785169 h 2166929"/>
              <a:gd name="connsiteX29" fmla="*/ 3352800 w 3383280"/>
              <a:gd name="connsiteY29" fmla="*/ 825809 h 2166929"/>
              <a:gd name="connsiteX30" fmla="*/ 3373120 w 3383280"/>
              <a:gd name="connsiteY30" fmla="*/ 866449 h 2166929"/>
              <a:gd name="connsiteX31" fmla="*/ 3383280 w 3383280"/>
              <a:gd name="connsiteY31" fmla="*/ 978209 h 2166929"/>
              <a:gd name="connsiteX32" fmla="*/ 3373120 w 3383280"/>
              <a:gd name="connsiteY32" fmla="*/ 1191569 h 2166929"/>
              <a:gd name="connsiteX33" fmla="*/ 3342640 w 3383280"/>
              <a:gd name="connsiteY33" fmla="*/ 1303329 h 2166929"/>
              <a:gd name="connsiteX34" fmla="*/ 3322320 w 3383280"/>
              <a:gd name="connsiteY34" fmla="*/ 1384609 h 2166929"/>
              <a:gd name="connsiteX35" fmla="*/ 3291840 w 3383280"/>
              <a:gd name="connsiteY35" fmla="*/ 1486209 h 2166929"/>
              <a:gd name="connsiteX36" fmla="*/ 3281680 w 3383280"/>
              <a:gd name="connsiteY36" fmla="*/ 1516689 h 2166929"/>
              <a:gd name="connsiteX37" fmla="*/ 3190240 w 3383280"/>
              <a:gd name="connsiteY37" fmla="*/ 1587809 h 2166929"/>
              <a:gd name="connsiteX38" fmla="*/ 3159760 w 3383280"/>
              <a:gd name="connsiteY38" fmla="*/ 1608129 h 2166929"/>
              <a:gd name="connsiteX39" fmla="*/ 3129280 w 3383280"/>
              <a:gd name="connsiteY39" fmla="*/ 1618289 h 2166929"/>
              <a:gd name="connsiteX40" fmla="*/ 3048000 w 3383280"/>
              <a:gd name="connsiteY40" fmla="*/ 1658929 h 2166929"/>
              <a:gd name="connsiteX41" fmla="*/ 3017520 w 3383280"/>
              <a:gd name="connsiteY41" fmla="*/ 1679249 h 2166929"/>
              <a:gd name="connsiteX42" fmla="*/ 2946400 w 3383280"/>
              <a:gd name="connsiteY42" fmla="*/ 1699569 h 2166929"/>
              <a:gd name="connsiteX43" fmla="*/ 2915920 w 3383280"/>
              <a:gd name="connsiteY43" fmla="*/ 1719889 h 2166929"/>
              <a:gd name="connsiteX44" fmla="*/ 2844800 w 3383280"/>
              <a:gd name="connsiteY44" fmla="*/ 1740209 h 2166929"/>
              <a:gd name="connsiteX45" fmla="*/ 2814320 w 3383280"/>
              <a:gd name="connsiteY45" fmla="*/ 1750369 h 2166929"/>
              <a:gd name="connsiteX46" fmla="*/ 2672080 w 3383280"/>
              <a:gd name="connsiteY46" fmla="*/ 1760529 h 2166929"/>
              <a:gd name="connsiteX47" fmla="*/ 2580640 w 3383280"/>
              <a:gd name="connsiteY47" fmla="*/ 1780849 h 2166929"/>
              <a:gd name="connsiteX48" fmla="*/ 2550160 w 3383280"/>
              <a:gd name="connsiteY48" fmla="*/ 1791009 h 2166929"/>
              <a:gd name="connsiteX49" fmla="*/ 2499360 w 3383280"/>
              <a:gd name="connsiteY49" fmla="*/ 1801169 h 2166929"/>
              <a:gd name="connsiteX50" fmla="*/ 2428240 w 3383280"/>
              <a:gd name="connsiteY50" fmla="*/ 1821489 h 2166929"/>
              <a:gd name="connsiteX51" fmla="*/ 2367280 w 3383280"/>
              <a:gd name="connsiteY51" fmla="*/ 1831649 h 2166929"/>
              <a:gd name="connsiteX52" fmla="*/ 2336800 w 3383280"/>
              <a:gd name="connsiteY52" fmla="*/ 1841809 h 2166929"/>
              <a:gd name="connsiteX53" fmla="*/ 2225040 w 3383280"/>
              <a:gd name="connsiteY53" fmla="*/ 1851969 h 2166929"/>
              <a:gd name="connsiteX54" fmla="*/ 2164080 w 3383280"/>
              <a:gd name="connsiteY54" fmla="*/ 1862129 h 2166929"/>
              <a:gd name="connsiteX55" fmla="*/ 2021840 w 3383280"/>
              <a:gd name="connsiteY55" fmla="*/ 1872289 h 2166929"/>
              <a:gd name="connsiteX56" fmla="*/ 1828800 w 3383280"/>
              <a:gd name="connsiteY56" fmla="*/ 1892609 h 2166929"/>
              <a:gd name="connsiteX57" fmla="*/ 1798320 w 3383280"/>
              <a:gd name="connsiteY57" fmla="*/ 1902769 h 2166929"/>
              <a:gd name="connsiteX58" fmla="*/ 1645920 w 3383280"/>
              <a:gd name="connsiteY58" fmla="*/ 1912929 h 2166929"/>
              <a:gd name="connsiteX59" fmla="*/ 1574800 w 3383280"/>
              <a:gd name="connsiteY59" fmla="*/ 1923089 h 2166929"/>
              <a:gd name="connsiteX60" fmla="*/ 1473200 w 3383280"/>
              <a:gd name="connsiteY60" fmla="*/ 1933249 h 2166929"/>
              <a:gd name="connsiteX61" fmla="*/ 1442720 w 3383280"/>
              <a:gd name="connsiteY61" fmla="*/ 1943409 h 2166929"/>
              <a:gd name="connsiteX62" fmla="*/ 1290320 w 3383280"/>
              <a:gd name="connsiteY62" fmla="*/ 1963729 h 2166929"/>
              <a:gd name="connsiteX63" fmla="*/ 1188720 w 3383280"/>
              <a:gd name="connsiteY63" fmla="*/ 1994209 h 2166929"/>
              <a:gd name="connsiteX64" fmla="*/ 1117600 w 3383280"/>
              <a:gd name="connsiteY64" fmla="*/ 2014529 h 2166929"/>
              <a:gd name="connsiteX65" fmla="*/ 1076960 w 3383280"/>
              <a:gd name="connsiteY65" fmla="*/ 2024689 h 2166929"/>
              <a:gd name="connsiteX66" fmla="*/ 1046480 w 3383280"/>
              <a:gd name="connsiteY66" fmla="*/ 2034849 h 2166929"/>
              <a:gd name="connsiteX67" fmla="*/ 843280 w 3383280"/>
              <a:gd name="connsiteY67" fmla="*/ 2055169 h 2166929"/>
              <a:gd name="connsiteX68" fmla="*/ 640080 w 3383280"/>
              <a:gd name="connsiteY68" fmla="*/ 2075489 h 2166929"/>
              <a:gd name="connsiteX69" fmla="*/ 558800 w 3383280"/>
              <a:gd name="connsiteY69" fmla="*/ 2085649 h 2166929"/>
              <a:gd name="connsiteX70" fmla="*/ 355600 w 3383280"/>
              <a:gd name="connsiteY70" fmla="*/ 2095809 h 2166929"/>
              <a:gd name="connsiteX71" fmla="*/ 274320 w 3383280"/>
              <a:gd name="connsiteY71" fmla="*/ 2105969 h 2166929"/>
              <a:gd name="connsiteX72" fmla="*/ 233680 w 3383280"/>
              <a:gd name="connsiteY72" fmla="*/ 2116129 h 2166929"/>
              <a:gd name="connsiteX73" fmla="*/ 182880 w 3383280"/>
              <a:gd name="connsiteY73" fmla="*/ 2126289 h 2166929"/>
              <a:gd name="connsiteX74" fmla="*/ 50800 w 3383280"/>
              <a:gd name="connsiteY74" fmla="*/ 2146609 h 2166929"/>
              <a:gd name="connsiteX75" fmla="*/ 0 w 3383280"/>
              <a:gd name="connsiteY75" fmla="*/ 2166929 h 21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3280" h="2166929">
                <a:moveTo>
                  <a:pt x="426720" y="13009"/>
                </a:moveTo>
                <a:cubicBezTo>
                  <a:pt x="879016" y="-4387"/>
                  <a:pt x="756495" y="-4287"/>
                  <a:pt x="1422400" y="13009"/>
                </a:cubicBezTo>
                <a:cubicBezTo>
                  <a:pt x="1439663" y="13457"/>
                  <a:pt x="1456105" y="20727"/>
                  <a:pt x="1473200" y="23169"/>
                </a:cubicBezTo>
                <a:cubicBezTo>
                  <a:pt x="1503559" y="27506"/>
                  <a:pt x="1534241" y="29276"/>
                  <a:pt x="1564640" y="33329"/>
                </a:cubicBezTo>
                <a:cubicBezTo>
                  <a:pt x="1585060" y="36052"/>
                  <a:pt x="1605056" y="41967"/>
                  <a:pt x="1625600" y="43489"/>
                </a:cubicBezTo>
                <a:cubicBezTo>
                  <a:pt x="1696606" y="48749"/>
                  <a:pt x="1767840" y="50262"/>
                  <a:pt x="1838960" y="53649"/>
                </a:cubicBezTo>
                <a:cubicBezTo>
                  <a:pt x="2088087" y="81330"/>
                  <a:pt x="1703017" y="40335"/>
                  <a:pt x="2123440" y="73969"/>
                </a:cubicBezTo>
                <a:cubicBezTo>
                  <a:pt x="2143975" y="75612"/>
                  <a:pt x="2163946" y="81675"/>
                  <a:pt x="2184400" y="84129"/>
                </a:cubicBezTo>
                <a:cubicBezTo>
                  <a:pt x="2248641" y="91838"/>
                  <a:pt x="2377440" y="104449"/>
                  <a:pt x="2377440" y="104449"/>
                </a:cubicBezTo>
                <a:cubicBezTo>
                  <a:pt x="2443099" y="126335"/>
                  <a:pt x="2388079" y="110482"/>
                  <a:pt x="2509520" y="124769"/>
                </a:cubicBezTo>
                <a:cubicBezTo>
                  <a:pt x="2526737" y="126795"/>
                  <a:pt x="2620930" y="140496"/>
                  <a:pt x="2641600" y="145089"/>
                </a:cubicBezTo>
                <a:cubicBezTo>
                  <a:pt x="2652055" y="147412"/>
                  <a:pt x="2661782" y="152307"/>
                  <a:pt x="2672080" y="155249"/>
                </a:cubicBezTo>
                <a:cubicBezTo>
                  <a:pt x="2687271" y="159589"/>
                  <a:pt x="2726960" y="167449"/>
                  <a:pt x="2743200" y="175569"/>
                </a:cubicBezTo>
                <a:cubicBezTo>
                  <a:pt x="2754122" y="181030"/>
                  <a:pt x="2763078" y="189831"/>
                  <a:pt x="2773680" y="195889"/>
                </a:cubicBezTo>
                <a:cubicBezTo>
                  <a:pt x="2921672" y="280456"/>
                  <a:pt x="2730815" y="169377"/>
                  <a:pt x="2844800" y="226369"/>
                </a:cubicBezTo>
                <a:cubicBezTo>
                  <a:pt x="2923582" y="265760"/>
                  <a:pt x="2829148" y="231312"/>
                  <a:pt x="2905760" y="256849"/>
                </a:cubicBezTo>
                <a:cubicBezTo>
                  <a:pt x="2912533" y="267009"/>
                  <a:pt x="2916890" y="279288"/>
                  <a:pt x="2926080" y="287329"/>
                </a:cubicBezTo>
                <a:cubicBezTo>
                  <a:pt x="2969077" y="324952"/>
                  <a:pt x="2975656" y="324174"/>
                  <a:pt x="3017520" y="338129"/>
                </a:cubicBezTo>
                <a:cubicBezTo>
                  <a:pt x="3032514" y="360620"/>
                  <a:pt x="3044851" y="383443"/>
                  <a:pt x="3068320" y="399089"/>
                </a:cubicBezTo>
                <a:cubicBezTo>
                  <a:pt x="3077231" y="405030"/>
                  <a:pt x="3088640" y="405862"/>
                  <a:pt x="3098800" y="409249"/>
                </a:cubicBezTo>
                <a:cubicBezTo>
                  <a:pt x="3105573" y="419409"/>
                  <a:pt x="3110486" y="431095"/>
                  <a:pt x="3119120" y="439729"/>
                </a:cubicBezTo>
                <a:cubicBezTo>
                  <a:pt x="3127754" y="448363"/>
                  <a:pt x="3141559" y="450859"/>
                  <a:pt x="3149600" y="460049"/>
                </a:cubicBezTo>
                <a:cubicBezTo>
                  <a:pt x="3165682" y="478428"/>
                  <a:pt x="3176693" y="500689"/>
                  <a:pt x="3190240" y="521009"/>
                </a:cubicBezTo>
                <a:lnTo>
                  <a:pt x="3230880" y="581969"/>
                </a:lnTo>
                <a:cubicBezTo>
                  <a:pt x="3237653" y="592129"/>
                  <a:pt x="3242566" y="603815"/>
                  <a:pt x="3251200" y="612449"/>
                </a:cubicBezTo>
                <a:lnTo>
                  <a:pt x="3281680" y="642929"/>
                </a:lnTo>
                <a:cubicBezTo>
                  <a:pt x="3285067" y="653089"/>
                  <a:pt x="3287408" y="663659"/>
                  <a:pt x="3291840" y="673409"/>
                </a:cubicBezTo>
                <a:cubicBezTo>
                  <a:pt x="3304375" y="700985"/>
                  <a:pt x="3322901" y="725952"/>
                  <a:pt x="3332480" y="754689"/>
                </a:cubicBezTo>
                <a:cubicBezTo>
                  <a:pt x="3335867" y="764849"/>
                  <a:pt x="3339698" y="774871"/>
                  <a:pt x="3342640" y="785169"/>
                </a:cubicBezTo>
                <a:cubicBezTo>
                  <a:pt x="3346476" y="798595"/>
                  <a:pt x="3347897" y="812734"/>
                  <a:pt x="3352800" y="825809"/>
                </a:cubicBezTo>
                <a:cubicBezTo>
                  <a:pt x="3358118" y="839990"/>
                  <a:pt x="3366347" y="852902"/>
                  <a:pt x="3373120" y="866449"/>
                </a:cubicBezTo>
                <a:cubicBezTo>
                  <a:pt x="3376507" y="903702"/>
                  <a:pt x="3383280" y="940802"/>
                  <a:pt x="3383280" y="978209"/>
                </a:cubicBezTo>
                <a:cubicBezTo>
                  <a:pt x="3383280" y="1049410"/>
                  <a:pt x="3378581" y="1120578"/>
                  <a:pt x="3373120" y="1191569"/>
                </a:cubicBezTo>
                <a:cubicBezTo>
                  <a:pt x="3369215" y="1242335"/>
                  <a:pt x="3355452" y="1252080"/>
                  <a:pt x="3342640" y="1303329"/>
                </a:cubicBezTo>
                <a:lnTo>
                  <a:pt x="3322320" y="1384609"/>
                </a:lnTo>
                <a:cubicBezTo>
                  <a:pt x="3306965" y="1446029"/>
                  <a:pt x="3316576" y="1412002"/>
                  <a:pt x="3291840" y="1486209"/>
                </a:cubicBezTo>
                <a:cubicBezTo>
                  <a:pt x="3288453" y="1496369"/>
                  <a:pt x="3289253" y="1509116"/>
                  <a:pt x="3281680" y="1516689"/>
                </a:cubicBezTo>
                <a:cubicBezTo>
                  <a:pt x="3233931" y="1564438"/>
                  <a:pt x="3263155" y="1539199"/>
                  <a:pt x="3190240" y="1587809"/>
                </a:cubicBezTo>
                <a:cubicBezTo>
                  <a:pt x="3180080" y="1594582"/>
                  <a:pt x="3171344" y="1604268"/>
                  <a:pt x="3159760" y="1608129"/>
                </a:cubicBezTo>
                <a:cubicBezTo>
                  <a:pt x="3149600" y="1611516"/>
                  <a:pt x="3139030" y="1613857"/>
                  <a:pt x="3129280" y="1618289"/>
                </a:cubicBezTo>
                <a:cubicBezTo>
                  <a:pt x="3101704" y="1630824"/>
                  <a:pt x="3073204" y="1642126"/>
                  <a:pt x="3048000" y="1658929"/>
                </a:cubicBezTo>
                <a:cubicBezTo>
                  <a:pt x="3037840" y="1665702"/>
                  <a:pt x="3028743" y="1674439"/>
                  <a:pt x="3017520" y="1679249"/>
                </a:cubicBezTo>
                <a:cubicBezTo>
                  <a:pt x="2971946" y="1698781"/>
                  <a:pt x="2985943" y="1679798"/>
                  <a:pt x="2946400" y="1699569"/>
                </a:cubicBezTo>
                <a:cubicBezTo>
                  <a:pt x="2935478" y="1705030"/>
                  <a:pt x="2926842" y="1714428"/>
                  <a:pt x="2915920" y="1719889"/>
                </a:cubicBezTo>
                <a:cubicBezTo>
                  <a:pt x="2899680" y="1728009"/>
                  <a:pt x="2859991" y="1735869"/>
                  <a:pt x="2844800" y="1740209"/>
                </a:cubicBezTo>
                <a:cubicBezTo>
                  <a:pt x="2834502" y="1743151"/>
                  <a:pt x="2824956" y="1749118"/>
                  <a:pt x="2814320" y="1750369"/>
                </a:cubicBezTo>
                <a:cubicBezTo>
                  <a:pt x="2767111" y="1755923"/>
                  <a:pt x="2719493" y="1757142"/>
                  <a:pt x="2672080" y="1760529"/>
                </a:cubicBezTo>
                <a:cubicBezTo>
                  <a:pt x="2637162" y="1767513"/>
                  <a:pt x="2614119" y="1771283"/>
                  <a:pt x="2580640" y="1780849"/>
                </a:cubicBezTo>
                <a:cubicBezTo>
                  <a:pt x="2570342" y="1783791"/>
                  <a:pt x="2560550" y="1788412"/>
                  <a:pt x="2550160" y="1791009"/>
                </a:cubicBezTo>
                <a:cubicBezTo>
                  <a:pt x="2533407" y="1795197"/>
                  <a:pt x="2516113" y="1796981"/>
                  <a:pt x="2499360" y="1801169"/>
                </a:cubicBezTo>
                <a:cubicBezTo>
                  <a:pt x="2421893" y="1820536"/>
                  <a:pt x="2523262" y="1802485"/>
                  <a:pt x="2428240" y="1821489"/>
                </a:cubicBezTo>
                <a:cubicBezTo>
                  <a:pt x="2408040" y="1825529"/>
                  <a:pt x="2387390" y="1827180"/>
                  <a:pt x="2367280" y="1831649"/>
                </a:cubicBezTo>
                <a:cubicBezTo>
                  <a:pt x="2356825" y="1833972"/>
                  <a:pt x="2347402" y="1840294"/>
                  <a:pt x="2336800" y="1841809"/>
                </a:cubicBezTo>
                <a:cubicBezTo>
                  <a:pt x="2299769" y="1847099"/>
                  <a:pt x="2262191" y="1847598"/>
                  <a:pt x="2225040" y="1851969"/>
                </a:cubicBezTo>
                <a:cubicBezTo>
                  <a:pt x="2204581" y="1854376"/>
                  <a:pt x="2184578" y="1860079"/>
                  <a:pt x="2164080" y="1862129"/>
                </a:cubicBezTo>
                <a:cubicBezTo>
                  <a:pt x="2116782" y="1866859"/>
                  <a:pt x="2069253" y="1868902"/>
                  <a:pt x="2021840" y="1872289"/>
                </a:cubicBezTo>
                <a:cubicBezTo>
                  <a:pt x="1835169" y="1903401"/>
                  <a:pt x="2157519" y="1851519"/>
                  <a:pt x="1828800" y="1892609"/>
                </a:cubicBezTo>
                <a:cubicBezTo>
                  <a:pt x="1818173" y="1893937"/>
                  <a:pt x="1808964" y="1901586"/>
                  <a:pt x="1798320" y="1902769"/>
                </a:cubicBezTo>
                <a:cubicBezTo>
                  <a:pt x="1747719" y="1908391"/>
                  <a:pt x="1696720" y="1909542"/>
                  <a:pt x="1645920" y="1912929"/>
                </a:cubicBezTo>
                <a:cubicBezTo>
                  <a:pt x="1622213" y="1916316"/>
                  <a:pt x="1598583" y="1920291"/>
                  <a:pt x="1574800" y="1923089"/>
                </a:cubicBezTo>
                <a:cubicBezTo>
                  <a:pt x="1540998" y="1927066"/>
                  <a:pt x="1506840" y="1928074"/>
                  <a:pt x="1473200" y="1933249"/>
                </a:cubicBezTo>
                <a:cubicBezTo>
                  <a:pt x="1462615" y="1934877"/>
                  <a:pt x="1453305" y="1941781"/>
                  <a:pt x="1442720" y="1943409"/>
                </a:cubicBezTo>
                <a:cubicBezTo>
                  <a:pt x="1284314" y="1967779"/>
                  <a:pt x="1394598" y="1940556"/>
                  <a:pt x="1290320" y="1963729"/>
                </a:cubicBezTo>
                <a:cubicBezTo>
                  <a:pt x="1145189" y="1995980"/>
                  <a:pt x="1391335" y="1943555"/>
                  <a:pt x="1188720" y="1994209"/>
                </a:cubicBezTo>
                <a:cubicBezTo>
                  <a:pt x="1061673" y="2025971"/>
                  <a:pt x="1219630" y="1985378"/>
                  <a:pt x="1117600" y="2014529"/>
                </a:cubicBezTo>
                <a:cubicBezTo>
                  <a:pt x="1104174" y="2018365"/>
                  <a:pt x="1090386" y="2020853"/>
                  <a:pt x="1076960" y="2024689"/>
                </a:cubicBezTo>
                <a:cubicBezTo>
                  <a:pt x="1066662" y="2027631"/>
                  <a:pt x="1057017" y="2032933"/>
                  <a:pt x="1046480" y="2034849"/>
                </a:cubicBezTo>
                <a:cubicBezTo>
                  <a:pt x="994972" y="2044214"/>
                  <a:pt x="887504" y="2051484"/>
                  <a:pt x="843280" y="2055169"/>
                </a:cubicBezTo>
                <a:cubicBezTo>
                  <a:pt x="755240" y="2084516"/>
                  <a:pt x="838823" y="2059590"/>
                  <a:pt x="640080" y="2075489"/>
                </a:cubicBezTo>
                <a:cubicBezTo>
                  <a:pt x="612863" y="2077666"/>
                  <a:pt x="586035" y="2083704"/>
                  <a:pt x="558800" y="2085649"/>
                </a:cubicBezTo>
                <a:cubicBezTo>
                  <a:pt x="491154" y="2090481"/>
                  <a:pt x="423333" y="2092422"/>
                  <a:pt x="355600" y="2095809"/>
                </a:cubicBezTo>
                <a:cubicBezTo>
                  <a:pt x="328507" y="2099196"/>
                  <a:pt x="301253" y="2101480"/>
                  <a:pt x="274320" y="2105969"/>
                </a:cubicBezTo>
                <a:cubicBezTo>
                  <a:pt x="260546" y="2108265"/>
                  <a:pt x="247311" y="2113100"/>
                  <a:pt x="233680" y="2116129"/>
                </a:cubicBezTo>
                <a:cubicBezTo>
                  <a:pt x="216823" y="2119875"/>
                  <a:pt x="199914" y="2123450"/>
                  <a:pt x="182880" y="2126289"/>
                </a:cubicBezTo>
                <a:cubicBezTo>
                  <a:pt x="150471" y="2131691"/>
                  <a:pt x="84538" y="2139112"/>
                  <a:pt x="50800" y="2146609"/>
                </a:cubicBezTo>
                <a:cubicBezTo>
                  <a:pt x="28201" y="2151631"/>
                  <a:pt x="19246" y="2157306"/>
                  <a:pt x="0" y="2166929"/>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99003" y="3594684"/>
            <a:ext cx="2158923" cy="1658036"/>
          </a:xfrm>
          <a:custGeom>
            <a:avLst/>
            <a:gdLst>
              <a:gd name="connsiteX0" fmla="*/ 2084837 w 2158923"/>
              <a:gd name="connsiteY0" fmla="*/ 1495476 h 1658036"/>
              <a:gd name="connsiteX1" fmla="*/ 2155957 w 2158923"/>
              <a:gd name="connsiteY1" fmla="*/ 1597076 h 1658036"/>
              <a:gd name="connsiteX2" fmla="*/ 2105157 w 2158923"/>
              <a:gd name="connsiteY2" fmla="*/ 1637716 h 1658036"/>
              <a:gd name="connsiteX3" fmla="*/ 1932437 w 2158923"/>
              <a:gd name="connsiteY3" fmla="*/ 1658036 h 1658036"/>
              <a:gd name="connsiteX4" fmla="*/ 794517 w 2158923"/>
              <a:gd name="connsiteY4" fmla="*/ 1647876 h 1658036"/>
              <a:gd name="connsiteX5" fmla="*/ 662437 w 2158923"/>
              <a:gd name="connsiteY5" fmla="*/ 1627556 h 1658036"/>
              <a:gd name="connsiteX6" fmla="*/ 357637 w 2158923"/>
              <a:gd name="connsiteY6" fmla="*/ 1607236 h 1658036"/>
              <a:gd name="connsiteX7" fmla="*/ 266197 w 2158923"/>
              <a:gd name="connsiteY7" fmla="*/ 1586916 h 1658036"/>
              <a:gd name="connsiteX8" fmla="*/ 205237 w 2158923"/>
              <a:gd name="connsiteY8" fmla="*/ 1546276 h 1658036"/>
              <a:gd name="connsiteX9" fmla="*/ 174757 w 2158923"/>
              <a:gd name="connsiteY9" fmla="*/ 1515796 h 1658036"/>
              <a:gd name="connsiteX10" fmla="*/ 103637 w 2158923"/>
              <a:gd name="connsiteY10" fmla="*/ 1434516 h 1658036"/>
              <a:gd name="connsiteX11" fmla="*/ 93477 w 2158923"/>
              <a:gd name="connsiteY11" fmla="*/ 1404036 h 1658036"/>
              <a:gd name="connsiteX12" fmla="*/ 52837 w 2158923"/>
              <a:gd name="connsiteY12" fmla="*/ 1343076 h 1658036"/>
              <a:gd name="connsiteX13" fmla="*/ 32517 w 2158923"/>
              <a:gd name="connsiteY13" fmla="*/ 1282116 h 1658036"/>
              <a:gd name="connsiteX14" fmla="*/ 12197 w 2158923"/>
              <a:gd name="connsiteY14" fmla="*/ 1210996 h 1658036"/>
              <a:gd name="connsiteX15" fmla="*/ 2037 w 2158923"/>
              <a:gd name="connsiteY15" fmla="*/ 1058596 h 1658036"/>
              <a:gd name="connsiteX16" fmla="*/ 22357 w 2158923"/>
              <a:gd name="connsiteY16" fmla="*/ 652196 h 1658036"/>
              <a:gd name="connsiteX17" fmla="*/ 42677 w 2158923"/>
              <a:gd name="connsiteY17" fmla="*/ 530276 h 1658036"/>
              <a:gd name="connsiteX18" fmla="*/ 52837 w 2158923"/>
              <a:gd name="connsiteY18" fmla="*/ 499796 h 1658036"/>
              <a:gd name="connsiteX19" fmla="*/ 73157 w 2158923"/>
              <a:gd name="connsiteY19" fmla="*/ 469316 h 1658036"/>
              <a:gd name="connsiteX20" fmla="*/ 83317 w 2158923"/>
              <a:gd name="connsiteY20" fmla="*/ 438836 h 1658036"/>
              <a:gd name="connsiteX21" fmla="*/ 113797 w 2158923"/>
              <a:gd name="connsiteY21" fmla="*/ 408356 h 1658036"/>
              <a:gd name="connsiteX22" fmla="*/ 134117 w 2158923"/>
              <a:gd name="connsiteY22" fmla="*/ 377876 h 1658036"/>
              <a:gd name="connsiteX23" fmla="*/ 164597 w 2158923"/>
              <a:gd name="connsiteY23" fmla="*/ 347396 h 1658036"/>
              <a:gd name="connsiteX24" fmla="*/ 215397 w 2158923"/>
              <a:gd name="connsiteY24" fmla="*/ 296596 h 1658036"/>
              <a:gd name="connsiteX25" fmla="*/ 266197 w 2158923"/>
              <a:gd name="connsiteY25" fmla="*/ 225476 h 1658036"/>
              <a:gd name="connsiteX26" fmla="*/ 286517 w 2158923"/>
              <a:gd name="connsiteY26" fmla="*/ 194996 h 1658036"/>
              <a:gd name="connsiteX27" fmla="*/ 316997 w 2158923"/>
              <a:gd name="connsiteY27" fmla="*/ 174676 h 1658036"/>
              <a:gd name="connsiteX28" fmla="*/ 367797 w 2158923"/>
              <a:gd name="connsiteY28" fmla="*/ 113716 h 1658036"/>
              <a:gd name="connsiteX29" fmla="*/ 398277 w 2158923"/>
              <a:gd name="connsiteY29" fmla="*/ 93396 h 1658036"/>
              <a:gd name="connsiteX30" fmla="*/ 428757 w 2158923"/>
              <a:gd name="connsiteY30" fmla="*/ 62916 h 1658036"/>
              <a:gd name="connsiteX31" fmla="*/ 449077 w 2158923"/>
              <a:gd name="connsiteY31" fmla="*/ 32436 h 1658036"/>
              <a:gd name="connsiteX32" fmla="*/ 510037 w 2158923"/>
              <a:gd name="connsiteY32" fmla="*/ 12116 h 1658036"/>
              <a:gd name="connsiteX33" fmla="*/ 621797 w 2158923"/>
              <a:gd name="connsiteY33" fmla="*/ 1956 h 165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58923" h="1658036">
                <a:moveTo>
                  <a:pt x="2084837" y="1495476"/>
                </a:moveTo>
                <a:cubicBezTo>
                  <a:pt x="2108544" y="1529343"/>
                  <a:pt x="2138633" y="1559541"/>
                  <a:pt x="2155957" y="1597076"/>
                </a:cubicBezTo>
                <a:cubicBezTo>
                  <a:pt x="2172375" y="1632647"/>
                  <a:pt x="2115777" y="1635592"/>
                  <a:pt x="2105157" y="1637716"/>
                </a:cubicBezTo>
                <a:cubicBezTo>
                  <a:pt x="2037200" y="1651307"/>
                  <a:pt x="2010417" y="1650947"/>
                  <a:pt x="1932437" y="1658036"/>
                </a:cubicBezTo>
                <a:lnTo>
                  <a:pt x="794517" y="1647876"/>
                </a:lnTo>
                <a:cubicBezTo>
                  <a:pt x="693550" y="1646193"/>
                  <a:pt x="741625" y="1636355"/>
                  <a:pt x="662437" y="1627556"/>
                </a:cubicBezTo>
                <a:cubicBezTo>
                  <a:pt x="596812" y="1620264"/>
                  <a:pt x="412537" y="1610465"/>
                  <a:pt x="357637" y="1607236"/>
                </a:cubicBezTo>
                <a:cubicBezTo>
                  <a:pt x="341097" y="1604479"/>
                  <a:pt x="287635" y="1598826"/>
                  <a:pt x="266197" y="1586916"/>
                </a:cubicBezTo>
                <a:cubicBezTo>
                  <a:pt x="244849" y="1575056"/>
                  <a:pt x="222506" y="1563545"/>
                  <a:pt x="205237" y="1546276"/>
                </a:cubicBezTo>
                <a:cubicBezTo>
                  <a:pt x="195077" y="1536116"/>
                  <a:pt x="184219" y="1526609"/>
                  <a:pt x="174757" y="1515796"/>
                </a:cubicBezTo>
                <a:cubicBezTo>
                  <a:pt x="87929" y="1416564"/>
                  <a:pt x="174107" y="1504986"/>
                  <a:pt x="103637" y="1434516"/>
                </a:cubicBezTo>
                <a:cubicBezTo>
                  <a:pt x="100250" y="1424356"/>
                  <a:pt x="98678" y="1413398"/>
                  <a:pt x="93477" y="1404036"/>
                </a:cubicBezTo>
                <a:cubicBezTo>
                  <a:pt x="81617" y="1382688"/>
                  <a:pt x="60560" y="1366244"/>
                  <a:pt x="52837" y="1343076"/>
                </a:cubicBezTo>
                <a:cubicBezTo>
                  <a:pt x="46064" y="1322756"/>
                  <a:pt x="37712" y="1302896"/>
                  <a:pt x="32517" y="1282116"/>
                </a:cubicBezTo>
                <a:cubicBezTo>
                  <a:pt x="19760" y="1231086"/>
                  <a:pt x="26773" y="1254723"/>
                  <a:pt x="12197" y="1210996"/>
                </a:cubicBezTo>
                <a:cubicBezTo>
                  <a:pt x="8810" y="1160196"/>
                  <a:pt x="2037" y="1109509"/>
                  <a:pt x="2037" y="1058596"/>
                </a:cubicBezTo>
                <a:cubicBezTo>
                  <a:pt x="2037" y="593128"/>
                  <a:pt x="-9507" y="832761"/>
                  <a:pt x="22357" y="652196"/>
                </a:cubicBezTo>
                <a:cubicBezTo>
                  <a:pt x="29517" y="611622"/>
                  <a:pt x="29648" y="569362"/>
                  <a:pt x="42677" y="530276"/>
                </a:cubicBezTo>
                <a:cubicBezTo>
                  <a:pt x="46064" y="520116"/>
                  <a:pt x="48048" y="509375"/>
                  <a:pt x="52837" y="499796"/>
                </a:cubicBezTo>
                <a:cubicBezTo>
                  <a:pt x="58298" y="488874"/>
                  <a:pt x="67696" y="480238"/>
                  <a:pt x="73157" y="469316"/>
                </a:cubicBezTo>
                <a:cubicBezTo>
                  <a:pt x="77946" y="459737"/>
                  <a:pt x="77376" y="447747"/>
                  <a:pt x="83317" y="438836"/>
                </a:cubicBezTo>
                <a:cubicBezTo>
                  <a:pt x="91287" y="426881"/>
                  <a:pt x="104599" y="419394"/>
                  <a:pt x="113797" y="408356"/>
                </a:cubicBezTo>
                <a:cubicBezTo>
                  <a:pt x="121614" y="398975"/>
                  <a:pt x="126300" y="387257"/>
                  <a:pt x="134117" y="377876"/>
                </a:cubicBezTo>
                <a:cubicBezTo>
                  <a:pt x="143315" y="366838"/>
                  <a:pt x="155399" y="358434"/>
                  <a:pt x="164597" y="347396"/>
                </a:cubicBezTo>
                <a:cubicBezTo>
                  <a:pt x="206930" y="296596"/>
                  <a:pt x="159517" y="333849"/>
                  <a:pt x="215397" y="296596"/>
                </a:cubicBezTo>
                <a:cubicBezTo>
                  <a:pt x="263285" y="224764"/>
                  <a:pt x="203186" y="313691"/>
                  <a:pt x="266197" y="225476"/>
                </a:cubicBezTo>
                <a:cubicBezTo>
                  <a:pt x="273294" y="215540"/>
                  <a:pt x="277883" y="203630"/>
                  <a:pt x="286517" y="194996"/>
                </a:cubicBezTo>
                <a:cubicBezTo>
                  <a:pt x="295151" y="186362"/>
                  <a:pt x="306837" y="181449"/>
                  <a:pt x="316997" y="174676"/>
                </a:cubicBezTo>
                <a:cubicBezTo>
                  <a:pt x="336977" y="144706"/>
                  <a:pt x="338461" y="138162"/>
                  <a:pt x="367797" y="113716"/>
                </a:cubicBezTo>
                <a:cubicBezTo>
                  <a:pt x="377178" y="105899"/>
                  <a:pt x="388896" y="101213"/>
                  <a:pt x="398277" y="93396"/>
                </a:cubicBezTo>
                <a:cubicBezTo>
                  <a:pt x="409315" y="84198"/>
                  <a:pt x="419559" y="73954"/>
                  <a:pt x="428757" y="62916"/>
                </a:cubicBezTo>
                <a:cubicBezTo>
                  <a:pt x="436574" y="53535"/>
                  <a:pt x="438722" y="38908"/>
                  <a:pt x="449077" y="32436"/>
                </a:cubicBezTo>
                <a:cubicBezTo>
                  <a:pt x="467240" y="21084"/>
                  <a:pt x="489717" y="18889"/>
                  <a:pt x="510037" y="12116"/>
                </a:cubicBezTo>
                <a:cubicBezTo>
                  <a:pt x="566220" y="-6612"/>
                  <a:pt x="529807" y="1956"/>
                  <a:pt x="621797" y="1956"/>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2072640" y="4114800"/>
            <a:ext cx="3211600" cy="1300480"/>
          </a:xfrm>
          <a:custGeom>
            <a:avLst/>
            <a:gdLst>
              <a:gd name="connsiteX0" fmla="*/ 396240 w 3211600"/>
              <a:gd name="connsiteY0" fmla="*/ 0 h 1300480"/>
              <a:gd name="connsiteX1" fmla="*/ 1737360 w 3211600"/>
              <a:gd name="connsiteY1" fmla="*/ 20320 h 1300480"/>
              <a:gd name="connsiteX2" fmla="*/ 2225040 w 3211600"/>
              <a:gd name="connsiteY2" fmla="*/ 40640 h 1300480"/>
              <a:gd name="connsiteX3" fmla="*/ 2265680 w 3211600"/>
              <a:gd name="connsiteY3" fmla="*/ 50800 h 1300480"/>
              <a:gd name="connsiteX4" fmla="*/ 2296160 w 3211600"/>
              <a:gd name="connsiteY4" fmla="*/ 60960 h 1300480"/>
              <a:gd name="connsiteX5" fmla="*/ 2428240 w 3211600"/>
              <a:gd name="connsiteY5" fmla="*/ 71120 h 1300480"/>
              <a:gd name="connsiteX6" fmla="*/ 2489200 w 3211600"/>
              <a:gd name="connsiteY6" fmla="*/ 91440 h 1300480"/>
              <a:gd name="connsiteX7" fmla="*/ 2560320 w 3211600"/>
              <a:gd name="connsiteY7" fmla="*/ 132080 h 1300480"/>
              <a:gd name="connsiteX8" fmla="*/ 2621280 w 3211600"/>
              <a:gd name="connsiteY8" fmla="*/ 142240 h 1300480"/>
              <a:gd name="connsiteX9" fmla="*/ 2672080 w 3211600"/>
              <a:gd name="connsiteY9" fmla="*/ 152400 h 1300480"/>
              <a:gd name="connsiteX10" fmla="*/ 2743200 w 3211600"/>
              <a:gd name="connsiteY10" fmla="*/ 182880 h 1300480"/>
              <a:gd name="connsiteX11" fmla="*/ 2824480 w 3211600"/>
              <a:gd name="connsiteY11" fmla="*/ 213360 h 1300480"/>
              <a:gd name="connsiteX12" fmla="*/ 2895600 w 3211600"/>
              <a:gd name="connsiteY12" fmla="*/ 254000 h 1300480"/>
              <a:gd name="connsiteX13" fmla="*/ 2926080 w 3211600"/>
              <a:gd name="connsiteY13" fmla="*/ 264160 h 1300480"/>
              <a:gd name="connsiteX14" fmla="*/ 2966720 w 3211600"/>
              <a:gd name="connsiteY14" fmla="*/ 284480 h 1300480"/>
              <a:gd name="connsiteX15" fmla="*/ 3017520 w 3211600"/>
              <a:gd name="connsiteY15" fmla="*/ 304800 h 1300480"/>
              <a:gd name="connsiteX16" fmla="*/ 3058160 w 3211600"/>
              <a:gd name="connsiteY16" fmla="*/ 325120 h 1300480"/>
              <a:gd name="connsiteX17" fmla="*/ 3088640 w 3211600"/>
              <a:gd name="connsiteY17" fmla="*/ 335280 h 1300480"/>
              <a:gd name="connsiteX18" fmla="*/ 3149600 w 3211600"/>
              <a:gd name="connsiteY18" fmla="*/ 375920 h 1300480"/>
              <a:gd name="connsiteX19" fmla="*/ 3200400 w 3211600"/>
              <a:gd name="connsiteY19" fmla="*/ 487680 h 1300480"/>
              <a:gd name="connsiteX20" fmla="*/ 3200400 w 3211600"/>
              <a:gd name="connsiteY20" fmla="*/ 792480 h 1300480"/>
              <a:gd name="connsiteX21" fmla="*/ 3169920 w 3211600"/>
              <a:gd name="connsiteY21" fmla="*/ 863600 h 1300480"/>
              <a:gd name="connsiteX22" fmla="*/ 3108960 w 3211600"/>
              <a:gd name="connsiteY22" fmla="*/ 924560 h 1300480"/>
              <a:gd name="connsiteX23" fmla="*/ 3098800 w 3211600"/>
              <a:gd name="connsiteY23" fmla="*/ 955040 h 1300480"/>
              <a:gd name="connsiteX24" fmla="*/ 3037840 w 3211600"/>
              <a:gd name="connsiteY24" fmla="*/ 995680 h 1300480"/>
              <a:gd name="connsiteX25" fmla="*/ 3007360 w 3211600"/>
              <a:gd name="connsiteY25" fmla="*/ 1016000 h 1300480"/>
              <a:gd name="connsiteX26" fmla="*/ 2976880 w 3211600"/>
              <a:gd name="connsiteY26" fmla="*/ 1036320 h 1300480"/>
              <a:gd name="connsiteX27" fmla="*/ 2936240 w 3211600"/>
              <a:gd name="connsiteY27" fmla="*/ 1056640 h 1300480"/>
              <a:gd name="connsiteX28" fmla="*/ 2865120 w 3211600"/>
              <a:gd name="connsiteY28" fmla="*/ 1097280 h 1300480"/>
              <a:gd name="connsiteX29" fmla="*/ 2804160 w 3211600"/>
              <a:gd name="connsiteY29" fmla="*/ 1117600 h 1300480"/>
              <a:gd name="connsiteX30" fmla="*/ 2773680 w 3211600"/>
              <a:gd name="connsiteY30" fmla="*/ 1127760 h 1300480"/>
              <a:gd name="connsiteX31" fmla="*/ 2712720 w 3211600"/>
              <a:gd name="connsiteY31" fmla="*/ 1148080 h 1300480"/>
              <a:gd name="connsiteX32" fmla="*/ 2682240 w 3211600"/>
              <a:gd name="connsiteY32" fmla="*/ 1158240 h 1300480"/>
              <a:gd name="connsiteX33" fmla="*/ 2600960 w 3211600"/>
              <a:gd name="connsiteY33" fmla="*/ 1178560 h 1300480"/>
              <a:gd name="connsiteX34" fmla="*/ 2560320 w 3211600"/>
              <a:gd name="connsiteY34" fmla="*/ 1188720 h 1300480"/>
              <a:gd name="connsiteX35" fmla="*/ 2489200 w 3211600"/>
              <a:gd name="connsiteY35" fmla="*/ 1219200 h 1300480"/>
              <a:gd name="connsiteX36" fmla="*/ 2397760 w 3211600"/>
              <a:gd name="connsiteY36" fmla="*/ 1229360 h 1300480"/>
              <a:gd name="connsiteX37" fmla="*/ 2275840 w 3211600"/>
              <a:gd name="connsiteY37" fmla="*/ 1259840 h 1300480"/>
              <a:gd name="connsiteX38" fmla="*/ 2235200 w 3211600"/>
              <a:gd name="connsiteY38" fmla="*/ 1270000 h 1300480"/>
              <a:gd name="connsiteX39" fmla="*/ 1960880 w 3211600"/>
              <a:gd name="connsiteY39" fmla="*/ 1280160 h 1300480"/>
              <a:gd name="connsiteX40" fmla="*/ 1798320 w 3211600"/>
              <a:gd name="connsiteY40" fmla="*/ 1290320 h 1300480"/>
              <a:gd name="connsiteX41" fmla="*/ 0 w 3211600"/>
              <a:gd name="connsiteY41" fmla="*/ 13004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1600" h="1300480">
                <a:moveTo>
                  <a:pt x="396240" y="0"/>
                </a:moveTo>
                <a:lnTo>
                  <a:pt x="1737360" y="20320"/>
                </a:lnTo>
                <a:cubicBezTo>
                  <a:pt x="2113242" y="26953"/>
                  <a:pt x="2007032" y="18839"/>
                  <a:pt x="2225040" y="40640"/>
                </a:cubicBezTo>
                <a:cubicBezTo>
                  <a:pt x="2238587" y="44027"/>
                  <a:pt x="2252254" y="46964"/>
                  <a:pt x="2265680" y="50800"/>
                </a:cubicBezTo>
                <a:cubicBezTo>
                  <a:pt x="2275978" y="53742"/>
                  <a:pt x="2285533" y="59632"/>
                  <a:pt x="2296160" y="60960"/>
                </a:cubicBezTo>
                <a:cubicBezTo>
                  <a:pt x="2339976" y="66437"/>
                  <a:pt x="2384213" y="67733"/>
                  <a:pt x="2428240" y="71120"/>
                </a:cubicBezTo>
                <a:cubicBezTo>
                  <a:pt x="2448560" y="77893"/>
                  <a:pt x="2471378" y="79559"/>
                  <a:pt x="2489200" y="91440"/>
                </a:cubicBezTo>
                <a:cubicBezTo>
                  <a:pt x="2509607" y="105045"/>
                  <a:pt x="2536883" y="125049"/>
                  <a:pt x="2560320" y="132080"/>
                </a:cubicBezTo>
                <a:cubicBezTo>
                  <a:pt x="2580051" y="137999"/>
                  <a:pt x="2601012" y="138555"/>
                  <a:pt x="2621280" y="142240"/>
                </a:cubicBezTo>
                <a:cubicBezTo>
                  <a:pt x="2638270" y="145329"/>
                  <a:pt x="2655147" y="149013"/>
                  <a:pt x="2672080" y="152400"/>
                </a:cubicBezTo>
                <a:cubicBezTo>
                  <a:pt x="2806866" y="219793"/>
                  <a:pt x="2638554" y="138032"/>
                  <a:pt x="2743200" y="182880"/>
                </a:cubicBezTo>
                <a:cubicBezTo>
                  <a:pt x="2817581" y="214758"/>
                  <a:pt x="2749553" y="194628"/>
                  <a:pt x="2824480" y="213360"/>
                </a:cubicBezTo>
                <a:cubicBezTo>
                  <a:pt x="2855091" y="233767"/>
                  <a:pt x="2859507" y="238531"/>
                  <a:pt x="2895600" y="254000"/>
                </a:cubicBezTo>
                <a:cubicBezTo>
                  <a:pt x="2905444" y="258219"/>
                  <a:pt x="2916236" y="259941"/>
                  <a:pt x="2926080" y="264160"/>
                </a:cubicBezTo>
                <a:cubicBezTo>
                  <a:pt x="2940001" y="270126"/>
                  <a:pt x="2952880" y="278329"/>
                  <a:pt x="2966720" y="284480"/>
                </a:cubicBezTo>
                <a:cubicBezTo>
                  <a:pt x="2983386" y="291887"/>
                  <a:pt x="3000854" y="297393"/>
                  <a:pt x="3017520" y="304800"/>
                </a:cubicBezTo>
                <a:cubicBezTo>
                  <a:pt x="3031360" y="310951"/>
                  <a:pt x="3044239" y="319154"/>
                  <a:pt x="3058160" y="325120"/>
                </a:cubicBezTo>
                <a:cubicBezTo>
                  <a:pt x="3068004" y="329339"/>
                  <a:pt x="3079278" y="330079"/>
                  <a:pt x="3088640" y="335280"/>
                </a:cubicBezTo>
                <a:cubicBezTo>
                  <a:pt x="3109988" y="347140"/>
                  <a:pt x="3149600" y="375920"/>
                  <a:pt x="3149600" y="375920"/>
                </a:cubicBezTo>
                <a:cubicBezTo>
                  <a:pt x="3199819" y="451248"/>
                  <a:pt x="3185451" y="412933"/>
                  <a:pt x="3200400" y="487680"/>
                </a:cubicBezTo>
                <a:cubicBezTo>
                  <a:pt x="3214047" y="637799"/>
                  <a:pt x="3216568" y="606547"/>
                  <a:pt x="3200400" y="792480"/>
                </a:cubicBezTo>
                <a:cubicBezTo>
                  <a:pt x="3197924" y="820955"/>
                  <a:pt x="3188676" y="842499"/>
                  <a:pt x="3169920" y="863600"/>
                </a:cubicBezTo>
                <a:cubicBezTo>
                  <a:pt x="3150828" y="885078"/>
                  <a:pt x="3108960" y="924560"/>
                  <a:pt x="3108960" y="924560"/>
                </a:cubicBezTo>
                <a:cubicBezTo>
                  <a:pt x="3105573" y="934720"/>
                  <a:pt x="3106373" y="947467"/>
                  <a:pt x="3098800" y="955040"/>
                </a:cubicBezTo>
                <a:cubicBezTo>
                  <a:pt x="3081531" y="972309"/>
                  <a:pt x="3058160" y="982133"/>
                  <a:pt x="3037840" y="995680"/>
                </a:cubicBezTo>
                <a:lnTo>
                  <a:pt x="3007360" y="1016000"/>
                </a:lnTo>
                <a:cubicBezTo>
                  <a:pt x="2997200" y="1022773"/>
                  <a:pt x="2987802" y="1030859"/>
                  <a:pt x="2976880" y="1036320"/>
                </a:cubicBezTo>
                <a:cubicBezTo>
                  <a:pt x="2963333" y="1043093"/>
                  <a:pt x="2949390" y="1049126"/>
                  <a:pt x="2936240" y="1056640"/>
                </a:cubicBezTo>
                <a:cubicBezTo>
                  <a:pt x="2893473" y="1081078"/>
                  <a:pt x="2916291" y="1076812"/>
                  <a:pt x="2865120" y="1097280"/>
                </a:cubicBezTo>
                <a:cubicBezTo>
                  <a:pt x="2845233" y="1105235"/>
                  <a:pt x="2824480" y="1110827"/>
                  <a:pt x="2804160" y="1117600"/>
                </a:cubicBezTo>
                <a:lnTo>
                  <a:pt x="2773680" y="1127760"/>
                </a:lnTo>
                <a:lnTo>
                  <a:pt x="2712720" y="1148080"/>
                </a:lnTo>
                <a:cubicBezTo>
                  <a:pt x="2702560" y="1151467"/>
                  <a:pt x="2692630" y="1155643"/>
                  <a:pt x="2682240" y="1158240"/>
                </a:cubicBezTo>
                <a:lnTo>
                  <a:pt x="2600960" y="1178560"/>
                </a:lnTo>
                <a:cubicBezTo>
                  <a:pt x="2587413" y="1181947"/>
                  <a:pt x="2572809" y="1182475"/>
                  <a:pt x="2560320" y="1188720"/>
                </a:cubicBezTo>
                <a:cubicBezTo>
                  <a:pt x="2541814" y="1197973"/>
                  <a:pt x="2511624" y="1215463"/>
                  <a:pt x="2489200" y="1219200"/>
                </a:cubicBezTo>
                <a:cubicBezTo>
                  <a:pt x="2458950" y="1224242"/>
                  <a:pt x="2428240" y="1225973"/>
                  <a:pt x="2397760" y="1229360"/>
                </a:cubicBezTo>
                <a:cubicBezTo>
                  <a:pt x="2295919" y="1263307"/>
                  <a:pt x="2378450" y="1239318"/>
                  <a:pt x="2275840" y="1259840"/>
                </a:cubicBezTo>
                <a:cubicBezTo>
                  <a:pt x="2262148" y="1262578"/>
                  <a:pt x="2249135" y="1269101"/>
                  <a:pt x="2235200" y="1270000"/>
                </a:cubicBezTo>
                <a:cubicBezTo>
                  <a:pt x="2143887" y="1275891"/>
                  <a:pt x="2052284" y="1275909"/>
                  <a:pt x="1960880" y="1280160"/>
                </a:cubicBezTo>
                <a:cubicBezTo>
                  <a:pt x="1906646" y="1282683"/>
                  <a:pt x="1852609" y="1289742"/>
                  <a:pt x="1798320" y="1290320"/>
                </a:cubicBezTo>
                <a:lnTo>
                  <a:pt x="0" y="1300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sp>
        <p:nvSpPr>
          <p:cNvPr id="10" name="TextBox 9"/>
          <p:cNvSpPr txBox="1"/>
          <p:nvPr/>
        </p:nvSpPr>
        <p:spPr>
          <a:xfrm>
            <a:off x="1758851" y="2004182"/>
            <a:ext cx="8680581" cy="2677656"/>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JumpAroundGotoFree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("Pack it up, pack it in");</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("Let me begin");</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("I came to win");</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("Battle me that's a sin");</a:t>
            </a:r>
          </a:p>
          <a:p>
            <a:r>
              <a:rPr lang="en-US" sz="2400" dirty="0">
                <a:latin typeface="Consolas" panose="020B0609020204030204" pitchFamily="49" charset="0"/>
              </a:rPr>
              <a:t>}</a:t>
            </a:r>
          </a:p>
        </p:txBody>
      </p:sp>
    </p:spTree>
    <p:extLst>
      <p:ext uri="{BB962C8B-B14F-4D97-AF65-F5344CB8AC3E}">
        <p14:creationId xmlns:p14="http://schemas.microsoft.com/office/powerpoint/2010/main" val="1293154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4000" dirty="0"/>
              <a:t>https://github.com/JasonBock/</a:t>
            </a:r>
          </a:p>
          <a:p>
            <a:pPr marL="68580" indent="0" algn="ctr">
              <a:buNone/>
            </a:pPr>
            <a:r>
              <a:rPr lang="en-US" sz="4000" dirty="0" err="1" smtClean="0"/>
              <a:t>BustingDotNetMyths</a:t>
            </a:r>
            <a:endParaRPr lang="en-US" sz="4000" dirty="0" smtClean="0"/>
          </a:p>
          <a:p>
            <a:pPr marL="68580" indent="0" algn="ctr">
              <a:buNone/>
            </a:pPr>
            <a:endParaRPr lang="en-US" sz="4000" dirty="0"/>
          </a:p>
          <a:p>
            <a:pPr marL="68580" indent="0" algn="ctr">
              <a:buNone/>
            </a:pPr>
            <a:r>
              <a:rPr lang="en-US" sz="4000" dirty="0"/>
              <a:t>https://docs.com/jason-bock</a:t>
            </a:r>
            <a:r>
              <a:rPr lang="en-US" sz="4000" dirty="0" smtClean="0"/>
              <a:t>/</a:t>
            </a:r>
          </a:p>
          <a:p>
            <a:pPr marL="68580" indent="0" algn="ctr">
              <a:buNone/>
            </a:pPr>
            <a:r>
              <a:rPr lang="en-US" sz="4000" dirty="0" smtClean="0"/>
              <a:t>4593/busting-net-myths</a:t>
            </a:r>
          </a:p>
        </p:txBody>
      </p:sp>
      <p:sp>
        <p:nvSpPr>
          <p:cNvPr id="3" name="Title 2"/>
          <p:cNvSpPr>
            <a:spLocks noGrp="1"/>
          </p:cNvSpPr>
          <p:nvPr>
            <p:ph type="title"/>
          </p:nvPr>
        </p:nvSpPr>
        <p:spPr/>
        <p:txBody>
          <a:bodyPr/>
          <a:lstStyle/>
          <a:p>
            <a:r>
              <a:rPr lang="en-US" dirty="0" smtClean="0"/>
              <a:t>Downloads</a:t>
            </a:r>
            <a:endParaRPr lang="en-US" dirty="0"/>
          </a:p>
        </p:txBody>
      </p:sp>
    </p:spTree>
    <p:extLst>
      <p:ext uri="{BB962C8B-B14F-4D97-AF65-F5344CB8AC3E}">
        <p14:creationId xmlns:p14="http://schemas.microsoft.com/office/powerpoint/2010/main" val="2413016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sp>
        <p:nvSpPr>
          <p:cNvPr id="10" name="TextBox 9"/>
          <p:cNvSpPr txBox="1"/>
          <p:nvPr/>
        </p:nvSpPr>
        <p:spPr>
          <a:xfrm>
            <a:off x="122339" y="1160902"/>
            <a:ext cx="8170827" cy="3046988"/>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CheckArgument</a:t>
            </a:r>
            <a:r>
              <a:rPr lang="en-US" sz="2400" dirty="0">
                <a:latin typeface="Consolas" panose="020B0609020204030204" pitchFamily="49" charset="0"/>
              </a:rPr>
              <a:t>(string value)</a:t>
            </a:r>
          </a:p>
          <a:p>
            <a:r>
              <a:rPr lang="en-US" sz="2400" dirty="0">
                <a:latin typeface="Consolas" panose="020B0609020204030204" pitchFamily="49" charset="0"/>
              </a:rPr>
              <a:t>{</a:t>
            </a:r>
          </a:p>
          <a:p>
            <a:r>
              <a:rPr lang="en-US" sz="2400" dirty="0" smtClean="0">
                <a:latin typeface="Consolas" panose="020B0609020204030204" pitchFamily="49" charset="0"/>
              </a:rPr>
              <a:t>  if(value </a:t>
            </a:r>
            <a:r>
              <a:rPr lang="en-US" sz="2400" dirty="0">
                <a:latin typeface="Consolas" panose="020B0609020204030204" pitchFamily="49" charset="0"/>
              </a:rPr>
              <a:t>== null)</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throw </a:t>
            </a:r>
            <a:r>
              <a:rPr lang="en-US" sz="2400" dirty="0">
                <a:latin typeface="Consolas" panose="020B0609020204030204" pitchFamily="49" charset="0"/>
              </a:rPr>
              <a:t>new </a:t>
            </a:r>
            <a:r>
              <a:rPr lang="en-US" sz="2400" dirty="0" err="1">
                <a:latin typeface="Consolas" panose="020B0609020204030204" pitchFamily="49" charset="0"/>
              </a:rPr>
              <a:t>ArgumentNullException</a:t>
            </a:r>
            <a:r>
              <a:rPr lang="en-US" sz="2400" dirty="0" smtClean="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nameof</a:t>
            </a:r>
            <a:r>
              <a:rPr lang="en-US" sz="2400" dirty="0" smtClean="0">
                <a:latin typeface="Consolas" panose="020B0609020204030204" pitchFamily="49" charset="0"/>
              </a:rPr>
              <a:t>(value</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a:latin typeface="Consolas" panose="020B0609020204030204" pitchFamily="49" charset="0"/>
              </a:rPr>
              <a:t>}</a:t>
            </a:r>
          </a:p>
        </p:txBody>
      </p:sp>
      <p:sp>
        <p:nvSpPr>
          <p:cNvPr id="2" name="Rectangle 1"/>
          <p:cNvSpPr/>
          <p:nvPr/>
        </p:nvSpPr>
        <p:spPr>
          <a:xfrm>
            <a:off x="6353142" y="3127100"/>
            <a:ext cx="5712644" cy="2893100"/>
          </a:xfrm>
          <a:prstGeom prst="rect">
            <a:avLst/>
          </a:prstGeom>
        </p:spPr>
        <p:txBody>
          <a:bodyPr wrap="square">
            <a:spAutoFit/>
          </a:bodyPr>
          <a:lstStyle/>
          <a:p>
            <a:r>
              <a:rPr lang="en-US" sz="1400" dirty="0" smtClean="0">
                <a:latin typeface="Consolas" panose="020B0609020204030204" pitchFamily="49" charset="0"/>
              </a:rPr>
              <a:t>IL_0000: </a:t>
            </a:r>
            <a:r>
              <a:rPr lang="en-US" sz="1400" dirty="0" err="1" smtClean="0">
                <a:latin typeface="Consolas" panose="020B0609020204030204" pitchFamily="49" charset="0"/>
              </a:rPr>
              <a:t>nop</a:t>
            </a:r>
            <a:endParaRPr lang="en-US" sz="1400" dirty="0" smtClean="0">
              <a:latin typeface="Consolas" panose="020B0609020204030204" pitchFamily="49" charset="0"/>
            </a:endParaRPr>
          </a:p>
          <a:p>
            <a:r>
              <a:rPr lang="en-US" sz="1400" dirty="0" smtClean="0">
                <a:latin typeface="Consolas" panose="020B0609020204030204" pitchFamily="49" charset="0"/>
              </a:rPr>
              <a:t>IL_0001: ldarg.0</a:t>
            </a:r>
          </a:p>
          <a:p>
            <a:r>
              <a:rPr lang="en-US" sz="1400" dirty="0" smtClean="0">
                <a:latin typeface="Consolas" panose="020B0609020204030204" pitchFamily="49" charset="0"/>
              </a:rPr>
              <a:t>IL_0002: </a:t>
            </a:r>
            <a:r>
              <a:rPr lang="en-US" sz="1400" dirty="0" err="1" smtClean="0">
                <a:latin typeface="Consolas" panose="020B0609020204030204" pitchFamily="49" charset="0"/>
              </a:rPr>
              <a:t>ldnull</a:t>
            </a:r>
            <a:endParaRPr lang="en-US" sz="1400" dirty="0" smtClean="0">
              <a:latin typeface="Consolas" panose="020B0609020204030204" pitchFamily="49" charset="0"/>
            </a:endParaRPr>
          </a:p>
          <a:p>
            <a:r>
              <a:rPr lang="en-US" sz="1400" dirty="0" smtClean="0">
                <a:latin typeface="Consolas" panose="020B0609020204030204" pitchFamily="49" charset="0"/>
              </a:rPr>
              <a:t>IL_0003: </a:t>
            </a:r>
            <a:r>
              <a:rPr lang="en-US" sz="1400" dirty="0" err="1" smtClean="0">
                <a:latin typeface="Consolas" panose="020B0609020204030204" pitchFamily="49" charset="0"/>
              </a:rPr>
              <a:t>ceq</a:t>
            </a:r>
            <a:endParaRPr lang="en-US" sz="1400" dirty="0" smtClean="0">
              <a:latin typeface="Consolas" panose="020B0609020204030204" pitchFamily="49" charset="0"/>
            </a:endParaRPr>
          </a:p>
          <a:p>
            <a:r>
              <a:rPr lang="en-US" sz="1400" dirty="0" smtClean="0">
                <a:latin typeface="Consolas" panose="020B0609020204030204" pitchFamily="49" charset="0"/>
              </a:rPr>
              <a:t>IL_0005: stloc.0</a:t>
            </a:r>
          </a:p>
          <a:p>
            <a:r>
              <a:rPr lang="en-US" sz="1400" dirty="0" smtClean="0">
                <a:latin typeface="Consolas" panose="020B0609020204030204" pitchFamily="49" charset="0"/>
              </a:rPr>
              <a:t>IL_0006: ldloc.0</a:t>
            </a:r>
          </a:p>
          <a:p>
            <a:r>
              <a:rPr lang="en-US" sz="1400" b="1" dirty="0" smtClean="0">
                <a:latin typeface="Consolas" panose="020B0609020204030204" pitchFamily="49" charset="0"/>
              </a:rPr>
              <a:t>IL_0007: </a:t>
            </a:r>
            <a:r>
              <a:rPr lang="en-US" sz="1400" b="1" dirty="0" err="1" smtClean="0">
                <a:latin typeface="Consolas" panose="020B0609020204030204" pitchFamily="49" charset="0"/>
              </a:rPr>
              <a:t>brfalse.s</a:t>
            </a:r>
            <a:r>
              <a:rPr lang="en-US" sz="1400" b="1" dirty="0" smtClean="0">
                <a:latin typeface="Consolas" panose="020B0609020204030204" pitchFamily="49" charset="0"/>
              </a:rPr>
              <a:t> IL_0015</a:t>
            </a:r>
          </a:p>
          <a:p>
            <a:r>
              <a:rPr lang="en-US" sz="1400" dirty="0" smtClean="0">
                <a:latin typeface="Consolas" panose="020B0609020204030204" pitchFamily="49" charset="0"/>
              </a:rPr>
              <a:t>IL_0009: </a:t>
            </a:r>
            <a:r>
              <a:rPr lang="en-US" sz="1400" dirty="0" err="1" smtClean="0">
                <a:latin typeface="Consolas" panose="020B0609020204030204" pitchFamily="49" charset="0"/>
              </a:rPr>
              <a:t>nop</a:t>
            </a:r>
            <a:endParaRPr lang="en-US" sz="1400" dirty="0" smtClean="0">
              <a:latin typeface="Consolas" panose="020B0609020204030204" pitchFamily="49" charset="0"/>
            </a:endParaRPr>
          </a:p>
          <a:p>
            <a:r>
              <a:rPr lang="en-US" sz="1400" dirty="0" smtClean="0">
                <a:latin typeface="Consolas" panose="020B0609020204030204" pitchFamily="49" charset="0"/>
              </a:rPr>
              <a:t>IL_000a: </a:t>
            </a:r>
            <a:r>
              <a:rPr lang="en-US" sz="1400" dirty="0" err="1" smtClean="0">
                <a:latin typeface="Consolas" panose="020B0609020204030204" pitchFamily="49" charset="0"/>
              </a:rPr>
              <a:t>ldstr</a:t>
            </a:r>
            <a:r>
              <a:rPr lang="en-US" sz="1400" dirty="0" smtClean="0">
                <a:latin typeface="Consolas" panose="020B0609020204030204" pitchFamily="49" charset="0"/>
              </a:rPr>
              <a:t> "value"</a:t>
            </a:r>
          </a:p>
          <a:p>
            <a:r>
              <a:rPr lang="en-US" sz="1400" dirty="0" smtClean="0">
                <a:latin typeface="Consolas" panose="020B0609020204030204" pitchFamily="49" charset="0"/>
              </a:rPr>
              <a:t>IL_000f: </a:t>
            </a:r>
            <a:r>
              <a:rPr lang="en-US" sz="1400" dirty="0" err="1" smtClean="0">
                <a:latin typeface="Consolas" panose="020B0609020204030204" pitchFamily="49" charset="0"/>
              </a:rPr>
              <a:t>newobj</a:t>
            </a:r>
            <a:r>
              <a:rPr lang="en-US" sz="1400" dirty="0" smtClean="0">
                <a:latin typeface="Consolas" panose="020B0609020204030204" pitchFamily="49" charset="0"/>
              </a:rPr>
              <a:t> instance void </a:t>
            </a:r>
          </a:p>
          <a:p>
            <a:r>
              <a:rPr lang="en-US" sz="1400" dirty="0" smtClean="0">
                <a:latin typeface="Consolas" panose="020B0609020204030204" pitchFamily="49" charset="0"/>
              </a:rPr>
              <a:t>  [</a:t>
            </a:r>
            <a:r>
              <a:rPr lang="en-US" sz="1400" dirty="0" err="1" smtClean="0">
                <a:latin typeface="Consolas" panose="020B0609020204030204" pitchFamily="49" charset="0"/>
              </a:rPr>
              <a:t>mscorlib</a:t>
            </a:r>
            <a:r>
              <a:rPr lang="en-US" sz="1400" dirty="0" smtClean="0">
                <a:latin typeface="Consolas" panose="020B0609020204030204" pitchFamily="49" charset="0"/>
              </a:rPr>
              <a:t>]</a:t>
            </a:r>
            <a:r>
              <a:rPr lang="en-US" sz="1400" dirty="0" err="1" smtClean="0">
                <a:latin typeface="Consolas" panose="020B0609020204030204" pitchFamily="49" charset="0"/>
              </a:rPr>
              <a:t>System.ArgumentNullException</a:t>
            </a:r>
            <a:r>
              <a:rPr lang="en-US" sz="1400" dirty="0" smtClean="0">
                <a:latin typeface="Consolas" panose="020B0609020204030204" pitchFamily="49" charset="0"/>
              </a:rPr>
              <a:t>::.</a:t>
            </a:r>
            <a:r>
              <a:rPr lang="en-US" sz="1400" dirty="0" err="1" smtClean="0">
                <a:latin typeface="Consolas" panose="020B0609020204030204" pitchFamily="49" charset="0"/>
              </a:rPr>
              <a:t>ctor</a:t>
            </a:r>
            <a:r>
              <a:rPr lang="en-US" sz="1400" dirty="0" smtClean="0">
                <a:latin typeface="Consolas" panose="020B0609020204030204" pitchFamily="49" charset="0"/>
              </a:rPr>
              <a:t>(string)</a:t>
            </a:r>
          </a:p>
          <a:p>
            <a:r>
              <a:rPr lang="en-US" sz="1400" dirty="0" smtClean="0">
                <a:latin typeface="Consolas" panose="020B0609020204030204" pitchFamily="49" charset="0"/>
              </a:rPr>
              <a:t>IL_0014: throw</a:t>
            </a:r>
          </a:p>
          <a:p>
            <a:r>
              <a:rPr lang="en-US" sz="1400" dirty="0" smtClean="0">
                <a:latin typeface="Consolas" panose="020B0609020204030204" pitchFamily="49" charset="0"/>
              </a:rPr>
              <a:t>IL_0015: ret</a:t>
            </a:r>
            <a:endParaRPr lang="en-US" sz="1400" dirty="0">
              <a:latin typeface="Consolas" panose="020B0609020204030204" pitchFamily="49" charset="0"/>
            </a:endParaRPr>
          </a:p>
        </p:txBody>
      </p:sp>
    </p:spTree>
    <p:extLst>
      <p:ext uri="{BB962C8B-B14F-4D97-AF65-F5344CB8AC3E}">
        <p14:creationId xmlns:p14="http://schemas.microsoft.com/office/powerpoint/2010/main" val="3957358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sp>
        <p:nvSpPr>
          <p:cNvPr id="4" name="TextBox 3"/>
          <p:cNvSpPr txBox="1"/>
          <p:nvPr/>
        </p:nvSpPr>
        <p:spPr>
          <a:xfrm>
            <a:off x="1234669" y="2631440"/>
            <a:ext cx="9728945" cy="1446550"/>
          </a:xfrm>
          <a:prstGeom prst="rect">
            <a:avLst/>
          </a:prstGeom>
          <a:noFill/>
        </p:spPr>
        <p:txBody>
          <a:bodyPr wrap="none" rtlCol="0">
            <a:spAutoFit/>
          </a:bodyPr>
          <a:lstStyle/>
          <a:p>
            <a:r>
              <a:rPr lang="en-US" sz="8800" dirty="0" smtClean="0"/>
              <a:t>1 method…8 </a:t>
            </a:r>
            <a:r>
              <a:rPr lang="en-US" sz="8800" dirty="0" err="1" smtClean="0"/>
              <a:t>gotos</a:t>
            </a:r>
            <a:endParaRPr lang="en-US" sz="8800" dirty="0"/>
          </a:p>
        </p:txBody>
      </p:sp>
    </p:spTree>
    <p:extLst>
      <p:ext uri="{BB962C8B-B14F-4D97-AF65-F5344CB8AC3E}">
        <p14:creationId xmlns:p14="http://schemas.microsoft.com/office/powerpoint/2010/main" val="19656504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Goto</a:t>
            </a:r>
            <a:r>
              <a:rPr lang="en-US" dirty="0" smtClean="0"/>
              <a:t>	</a:t>
            </a:r>
            <a:endParaRPr lang="en-US" dirty="0"/>
          </a:p>
        </p:txBody>
      </p:sp>
      <p:pic>
        <p:nvPicPr>
          <p:cNvPr id="2" name="Picture 1"/>
          <p:cNvPicPr>
            <a:picLocks noChangeAspect="1"/>
          </p:cNvPicPr>
          <p:nvPr/>
        </p:nvPicPr>
        <p:blipFill>
          <a:blip r:embed="rId3"/>
          <a:stretch>
            <a:fillRect/>
          </a:stretch>
        </p:blipFill>
        <p:spPr>
          <a:xfrm>
            <a:off x="2572486" y="1087120"/>
            <a:ext cx="7053312" cy="4754880"/>
          </a:xfrm>
          <a:prstGeom prst="rect">
            <a:avLst/>
          </a:prstGeom>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http://www.psychicdonut.com/wp-content/uploads/2014/06/common-sense-just-because-you-can-doesn-t-mean-you-should.jpg</a:t>
            </a:r>
          </a:p>
        </p:txBody>
      </p:sp>
    </p:spTree>
    <p:extLst>
      <p:ext uri="{BB962C8B-B14F-4D97-AF65-F5344CB8AC3E}">
        <p14:creationId xmlns:p14="http://schemas.microsoft.com/office/powerpoint/2010/main" val="40403585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2" name="TextBox 1"/>
          <p:cNvSpPr txBox="1"/>
          <p:nvPr/>
        </p:nvSpPr>
        <p:spPr>
          <a:xfrm>
            <a:off x="854089" y="1229360"/>
            <a:ext cx="10490180" cy="584775"/>
          </a:xfrm>
          <a:prstGeom prst="rect">
            <a:avLst/>
          </a:prstGeom>
          <a:noFill/>
        </p:spPr>
        <p:txBody>
          <a:bodyPr wrap="none" rtlCol="0">
            <a:spAutoFit/>
          </a:bodyPr>
          <a:lstStyle/>
          <a:p>
            <a:pPr algn="ctr"/>
            <a:r>
              <a:rPr lang="en-US" sz="3200" dirty="0" smtClean="0"/>
              <a:t>Myth: </a:t>
            </a:r>
            <a:r>
              <a:rPr lang="en-US" sz="3200" dirty="0" err="1" smtClean="0"/>
              <a:t>Async</a:t>
            </a:r>
            <a:r>
              <a:rPr lang="en-US" sz="3200" dirty="0" smtClean="0"/>
              <a:t> code uses new threads, and is always </a:t>
            </a:r>
            <a:r>
              <a:rPr lang="en-US" sz="3200" dirty="0" err="1" smtClean="0"/>
              <a:t>async</a:t>
            </a:r>
            <a:endParaRPr lang="en-US" sz="3200"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http://impossible-world.blogspot.com/2009/08/impossible-structure.html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815" y="2004144"/>
            <a:ext cx="5176654" cy="3917002"/>
          </a:xfrm>
          <a:prstGeom prst="rect">
            <a:avLst/>
          </a:prstGeom>
        </p:spPr>
      </p:pic>
    </p:spTree>
    <p:extLst>
      <p:ext uri="{BB962C8B-B14F-4D97-AF65-F5344CB8AC3E}">
        <p14:creationId xmlns:p14="http://schemas.microsoft.com/office/powerpoint/2010/main" val="682121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5" name="TextBox 4"/>
          <p:cNvSpPr txBox="1"/>
          <p:nvPr/>
        </p:nvSpPr>
        <p:spPr>
          <a:xfrm>
            <a:off x="299720" y="1376802"/>
            <a:ext cx="9870010" cy="3046988"/>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WriteAsync</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a:latin typeface="Consolas" panose="020B0609020204030204" pitchFamily="49" charset="0"/>
              </a:rPr>
              <a:t>client = new </a:t>
            </a:r>
            <a:r>
              <a:rPr lang="en-US" sz="2400" dirty="0" err="1">
                <a:latin typeface="Consolas" panose="020B0609020204030204" pitchFamily="49" charset="0"/>
              </a:rPr>
              <a:t>HttpClient</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err="1">
                <a:latin typeface="Consolas" panose="020B0609020204030204" pitchFamily="49" charset="0"/>
              </a:rPr>
              <a:t>vsLiveData</a:t>
            </a:r>
            <a:r>
              <a:rPr lang="en-US" sz="2400" dirty="0">
                <a:latin typeface="Consolas" panose="020B0609020204030204" pitchFamily="49" charset="0"/>
              </a:rPr>
              <a:t> = </a:t>
            </a:r>
            <a:endParaRPr lang="en-US" sz="2400" dirty="0" smtClean="0">
              <a:latin typeface="Consolas" panose="020B0609020204030204" pitchFamily="49" charset="0"/>
            </a:endParaRPr>
          </a:p>
          <a:p>
            <a:r>
              <a:rPr lang="en-US" sz="2400" dirty="0">
                <a:latin typeface="Consolas" panose="020B0609020204030204" pitchFamily="49" charset="0"/>
              </a:rPr>
              <a:t> </a:t>
            </a:r>
            <a:r>
              <a:rPr lang="en-US" sz="2400" dirty="0" smtClean="0">
                <a:latin typeface="Consolas" panose="020B0609020204030204" pitchFamily="49" charset="0"/>
              </a:rPr>
              <a:t>   await </a:t>
            </a:r>
            <a:r>
              <a:rPr lang="en-US" sz="2400" dirty="0" err="1">
                <a:latin typeface="Consolas" panose="020B0609020204030204" pitchFamily="49" charset="0"/>
              </a:rPr>
              <a:t>client.GetStringAsync</a:t>
            </a:r>
            <a:r>
              <a:rPr lang="en-US" sz="2400" dirty="0">
                <a:latin typeface="Consolas" panose="020B0609020204030204" pitchFamily="49" charset="0"/>
              </a:rPr>
              <a:t>("http://www.vslive.com");</a:t>
            </a:r>
          </a:p>
          <a:p>
            <a:endParaRPr lang="en-US" sz="2400" dirty="0">
              <a:latin typeface="Consolas" panose="020B0609020204030204" pitchFamily="49" charset="0"/>
            </a:endParaRPr>
          </a:p>
          <a:p>
            <a:r>
              <a:rPr lang="en-US" sz="2400" dirty="0" smtClean="0">
                <a:latin typeface="Consolas" panose="020B0609020204030204" pitchFamily="49" charset="0"/>
              </a:rPr>
              <a:t>  await </a:t>
            </a:r>
            <a:r>
              <a:rPr lang="en-US" sz="2400" dirty="0" err="1">
                <a:latin typeface="Consolas" panose="020B0609020204030204" pitchFamily="49" charset="0"/>
              </a:rPr>
              <a:t>Console.Out.WriteLineAsync</a:t>
            </a:r>
            <a:r>
              <a:rPr lang="en-US" sz="2400" dirty="0">
                <a:latin typeface="Consolas" panose="020B0609020204030204" pitchFamily="49" charset="0"/>
              </a:rPr>
              <a:t>(</a:t>
            </a:r>
            <a:r>
              <a:rPr lang="en-US" sz="2400" dirty="0" err="1">
                <a:latin typeface="Consolas" panose="020B0609020204030204" pitchFamily="49" charset="0"/>
              </a:rPr>
              <a:t>vsLiveData</a:t>
            </a:r>
            <a:r>
              <a:rPr lang="en-US" sz="2400" dirty="0">
                <a:latin typeface="Consolas" panose="020B0609020204030204" pitchFamily="49" charset="0"/>
              </a:rPr>
              <a:t>);</a:t>
            </a:r>
          </a:p>
          <a:p>
            <a:r>
              <a:rPr lang="en-US" sz="2400" dirty="0">
                <a:latin typeface="Consolas" panose="020B0609020204030204" pitchFamily="49" charset="0"/>
              </a:rPr>
              <a:t>}</a:t>
            </a:r>
          </a:p>
        </p:txBody>
      </p:sp>
      <p:sp>
        <p:nvSpPr>
          <p:cNvPr id="2" name="Oval 1"/>
          <p:cNvSpPr/>
          <p:nvPr/>
        </p:nvSpPr>
        <p:spPr>
          <a:xfrm>
            <a:off x="5885782" y="210312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 name="Oval 7"/>
          <p:cNvSpPr/>
          <p:nvPr/>
        </p:nvSpPr>
        <p:spPr>
          <a:xfrm>
            <a:off x="10020902" y="2829898"/>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p:cNvSpPr/>
          <p:nvPr/>
        </p:nvSpPr>
        <p:spPr>
          <a:xfrm>
            <a:off x="8344502" y="356616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0" name="Elbow Connector 9"/>
          <p:cNvCxnSpPr>
            <a:stCxn id="8" idx="4"/>
            <a:endCxn id="14" idx="3"/>
          </p:cNvCxnSpPr>
          <p:nvPr/>
        </p:nvCxnSpPr>
        <p:spPr>
          <a:xfrm rot="16200000" flipH="1">
            <a:off x="10156575" y="3415585"/>
            <a:ext cx="790096" cy="57376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Cloud 13"/>
          <p:cNvSpPr/>
          <p:nvPr/>
        </p:nvSpPr>
        <p:spPr>
          <a:xfrm>
            <a:off x="10051104" y="4034195"/>
            <a:ext cx="1574800" cy="11074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IOCP</a:t>
            </a:r>
            <a:endParaRPr lang="en-US" dirty="0"/>
          </a:p>
        </p:txBody>
      </p:sp>
      <p:cxnSp>
        <p:nvCxnSpPr>
          <p:cNvPr id="19" name="Elbow Connector 18"/>
          <p:cNvCxnSpPr>
            <a:stCxn id="14" idx="1"/>
          </p:cNvCxnSpPr>
          <p:nvPr/>
        </p:nvCxnSpPr>
        <p:spPr>
          <a:xfrm rot="5400000" flipH="1">
            <a:off x="6853581" y="1155533"/>
            <a:ext cx="1042942" cy="6926904"/>
          </a:xfrm>
          <a:prstGeom prst="bentConnector4">
            <a:avLst>
              <a:gd name="adj1" fmla="val -12177"/>
              <a:gd name="adj2" fmla="val 9998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9" idx="6"/>
            <a:endCxn id="14" idx="2"/>
          </p:cNvCxnSpPr>
          <p:nvPr/>
        </p:nvCxnSpPr>
        <p:spPr>
          <a:xfrm>
            <a:off x="8832182" y="3804920"/>
            <a:ext cx="1223807" cy="7829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4" idx="0"/>
          </p:cNvCxnSpPr>
          <p:nvPr/>
        </p:nvCxnSpPr>
        <p:spPr>
          <a:xfrm flipH="1" flipV="1">
            <a:off x="416979" y="4487109"/>
            <a:ext cx="11207613" cy="100806"/>
          </a:xfrm>
          <a:prstGeom prst="bentConnector5">
            <a:avLst>
              <a:gd name="adj1" fmla="val -2040"/>
              <a:gd name="adj2" fmla="val -886931"/>
              <a:gd name="adj3" fmla="val 10009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3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5" name="TextBox 4"/>
          <p:cNvSpPr txBox="1"/>
          <p:nvPr/>
        </p:nvSpPr>
        <p:spPr>
          <a:xfrm>
            <a:off x="994219" y="1366642"/>
            <a:ext cx="10209846" cy="4154984"/>
          </a:xfrm>
          <a:prstGeom prst="rect">
            <a:avLst/>
          </a:prstGeom>
          <a:noFill/>
        </p:spPr>
        <p:txBody>
          <a:bodyPr wrap="none" rtlCol="0">
            <a:spAutoFit/>
          </a:bodyPr>
          <a:lstStyle/>
          <a:p>
            <a:r>
              <a:rPr lang="en-US" sz="2400" dirty="0" err="1">
                <a:latin typeface="Consolas" panose="020B0609020204030204" pitchFamily="49" charset="0"/>
              </a:rPr>
              <a:t>NativeOverlapped</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 </a:t>
            </a:r>
            <a:r>
              <a:rPr lang="en-US" sz="2400" dirty="0" err="1">
                <a:latin typeface="Consolas" panose="020B0609020204030204" pitchFamily="49" charset="0"/>
              </a:rPr>
              <a:t>asyncResult.OverLapped</a:t>
            </a:r>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a:t>
            </a:r>
          </a:p>
          <a:p>
            <a:endParaRPr lang="en-US" sz="2400" dirty="0">
              <a:latin typeface="Consolas" panose="020B0609020204030204" pitchFamily="49" charset="0"/>
            </a:endParaRPr>
          </a:p>
          <a:p>
            <a:r>
              <a:rPr lang="en-US" sz="2400" dirty="0" err="1" smtClean="0">
                <a:latin typeface="Consolas" panose="020B0609020204030204" pitchFamily="49" charset="0"/>
              </a:rPr>
              <a:t>intOverlapped</a:t>
            </a:r>
            <a:r>
              <a:rPr lang="en-US" sz="2400" dirty="0" smtClean="0">
                <a:latin typeface="Consolas" panose="020B0609020204030204" pitchFamily="49" charset="0"/>
              </a:rPr>
              <a:t>-</a:t>
            </a:r>
            <a:r>
              <a:rPr lang="en-US" sz="2400" dirty="0">
                <a:latin typeface="Consolas" panose="020B0609020204030204" pitchFamily="49" charset="0"/>
              </a:rPr>
              <a:t>&gt;</a:t>
            </a:r>
            <a:r>
              <a:rPr lang="en-US" sz="2400" dirty="0" err="1">
                <a:latin typeface="Consolas" panose="020B0609020204030204" pitchFamily="49" charset="0"/>
              </a:rPr>
              <a:t>OffsetLow</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a:t>
            </a:r>
          </a:p>
          <a:p>
            <a:r>
              <a:rPr lang="en-US" sz="2400" dirty="0" err="1" smtClean="0">
                <a:latin typeface="Consolas" panose="020B0609020204030204" pitchFamily="49" charset="0"/>
              </a:rPr>
              <a:t>intOverlapped</a:t>
            </a:r>
            <a:r>
              <a:rPr lang="en-US" sz="2400" dirty="0" smtClean="0">
                <a:latin typeface="Consolas" panose="020B0609020204030204" pitchFamily="49" charset="0"/>
              </a:rPr>
              <a:t>-</a:t>
            </a:r>
            <a:r>
              <a:rPr lang="en-US" sz="2400" dirty="0">
                <a:latin typeface="Consolas" panose="020B0609020204030204" pitchFamily="49" charset="0"/>
              </a:rPr>
              <a:t>&gt;</a:t>
            </a:r>
            <a:r>
              <a:rPr lang="en-US" sz="2400" dirty="0" err="1">
                <a:latin typeface="Consolas" panose="020B0609020204030204" pitchFamily="49" charset="0"/>
              </a:rPr>
              <a:t>OffsetHigh</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&gt;&gt;32</a:t>
            </a:r>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a:t>
            </a:r>
          </a:p>
          <a:p>
            <a:endParaRPr lang="en-US" sz="2400" dirty="0">
              <a:latin typeface="Consolas" panose="020B0609020204030204" pitchFamily="49" charset="0"/>
            </a:endParaRPr>
          </a:p>
          <a:p>
            <a:r>
              <a:rPr lang="en-US" sz="2400" dirty="0" err="1">
                <a:latin typeface="Consolas" panose="020B0609020204030204" pitchFamily="49" charset="0"/>
              </a:rPr>
              <a:t>int</a:t>
            </a:r>
            <a:r>
              <a:rPr lang="en-US" sz="2400" dirty="0">
                <a:latin typeface="Consolas" panose="020B0609020204030204" pitchFamily="49" charset="0"/>
              </a:rPr>
              <a:t> r = </a:t>
            </a:r>
            <a:r>
              <a:rPr lang="en-US" sz="2400" dirty="0" err="1">
                <a:latin typeface="Consolas" panose="020B0609020204030204" pitchFamily="49" charset="0"/>
              </a:rPr>
              <a:t>WriteFileNative</a:t>
            </a:r>
            <a:r>
              <a:rPr lang="en-US" sz="2400" dirty="0" smtClean="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 _</a:t>
            </a:r>
            <a:r>
              <a:rPr lang="en-US" sz="2400" dirty="0">
                <a:latin typeface="Consolas" panose="020B0609020204030204" pitchFamily="49" charset="0"/>
              </a:rPr>
              <a:t>handle, bytes, offset, </a:t>
            </a:r>
            <a:r>
              <a:rPr lang="en-US" sz="2400" dirty="0" err="1">
                <a:latin typeface="Consolas" panose="020B0609020204030204" pitchFamily="49" charset="0"/>
              </a:rPr>
              <a:t>numBytes</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out </a:t>
            </a:r>
            <a:r>
              <a:rPr lang="en-US" sz="2400" dirty="0" err="1">
                <a:latin typeface="Consolas" panose="020B0609020204030204" pitchFamily="49" charset="0"/>
              </a:rPr>
              <a:t>hr</a:t>
            </a:r>
            <a:r>
              <a:rPr lang="en-US" sz="2400" dirty="0">
                <a:latin typeface="Consolas" panose="020B0609020204030204" pitchFamily="49"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http://referencesource.microsoft.com/#mscorlib/system/io/filestream.cs,157c7e73144c9238</a:t>
            </a:r>
          </a:p>
        </p:txBody>
      </p:sp>
    </p:spTree>
    <p:extLst>
      <p:ext uri="{BB962C8B-B14F-4D97-AF65-F5344CB8AC3E}">
        <p14:creationId xmlns:p14="http://schemas.microsoft.com/office/powerpoint/2010/main" val="3138188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https://darkdestiny.de/wp-content/uploads/2012/02/ThereIsNoSpoon.jpg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82" y="967120"/>
            <a:ext cx="7233920" cy="4926949"/>
          </a:xfrm>
          <a:prstGeom prst="rect">
            <a:avLst/>
          </a:prstGeom>
        </p:spPr>
      </p:pic>
    </p:spTree>
    <p:extLst>
      <p:ext uri="{BB962C8B-B14F-4D97-AF65-F5344CB8AC3E}">
        <p14:creationId xmlns:p14="http://schemas.microsoft.com/office/powerpoint/2010/main" val="27759806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6" name="TextBox 5"/>
          <p:cNvSpPr txBox="1"/>
          <p:nvPr/>
        </p:nvSpPr>
        <p:spPr>
          <a:xfrm>
            <a:off x="1503974" y="2148962"/>
            <a:ext cx="9190336" cy="2677656"/>
          </a:xfrm>
          <a:prstGeom prst="rect">
            <a:avLst/>
          </a:prstGeom>
          <a:noFill/>
        </p:spPr>
        <p:txBody>
          <a:bodyPr wrap="none" rtlCol="0">
            <a:spAutoFit/>
          </a:bodyPr>
          <a:lstStyle/>
          <a:p>
            <a:r>
              <a:rPr lang="en-US" sz="2400" dirty="0" smtClean="0">
                <a:latin typeface="Consolas" panose="020B0609020204030204" pitchFamily="49" charset="0"/>
              </a:rPr>
              <a:t>[</a:t>
            </a:r>
            <a:r>
              <a:rPr lang="en-US" sz="2400" dirty="0" err="1">
                <a:latin typeface="Consolas" panose="020B0609020204030204" pitchFamily="49" charset="0"/>
              </a:rPr>
              <a:t>MethodImplAttribute</a:t>
            </a:r>
            <a:r>
              <a:rPr lang="en-US" sz="2400" dirty="0">
                <a:latin typeface="Consolas" panose="020B0609020204030204" pitchFamily="49" charset="0"/>
              </a:rPr>
              <a:t>(</a:t>
            </a:r>
            <a:r>
              <a:rPr lang="en-US" sz="2400" dirty="0" err="1">
                <a:latin typeface="Consolas" panose="020B0609020204030204" pitchFamily="49" charset="0"/>
              </a:rPr>
              <a:t>MethodImplOptions.Synchronized</a:t>
            </a:r>
            <a:r>
              <a:rPr lang="en-US" sz="2400" dirty="0">
                <a:latin typeface="Consolas" panose="020B0609020204030204" pitchFamily="49" charset="0"/>
              </a:rPr>
              <a:t>)]</a:t>
            </a:r>
          </a:p>
          <a:p>
            <a:r>
              <a:rPr lang="en-US" sz="2400" dirty="0" smtClean="0">
                <a:latin typeface="Consolas" panose="020B0609020204030204" pitchFamily="49" charset="0"/>
              </a:rPr>
              <a:t>[</a:t>
            </a:r>
            <a:r>
              <a:rPr lang="en-US" sz="2400" dirty="0" err="1">
                <a:latin typeface="Consolas" panose="020B0609020204030204" pitchFamily="49" charset="0"/>
              </a:rPr>
              <a:t>ComVisible</a:t>
            </a:r>
            <a:r>
              <a:rPr lang="en-US" sz="2400" dirty="0">
                <a:latin typeface="Consolas" panose="020B0609020204030204" pitchFamily="49" charset="0"/>
              </a:rPr>
              <a:t>(false)]</a:t>
            </a:r>
          </a:p>
          <a:p>
            <a:r>
              <a:rPr lang="en-US" sz="2400" dirty="0" smtClean="0">
                <a:latin typeface="Consolas" panose="020B0609020204030204" pitchFamily="49" charset="0"/>
              </a:rPr>
              <a:t>public </a:t>
            </a:r>
            <a:r>
              <a:rPr lang="en-US" sz="2400" dirty="0">
                <a:latin typeface="Consolas" panose="020B0609020204030204" pitchFamily="49" charset="0"/>
              </a:rPr>
              <a:t>override Task </a:t>
            </a:r>
            <a:r>
              <a:rPr lang="en-US" sz="2400" dirty="0" err="1">
                <a:latin typeface="Consolas" panose="020B0609020204030204" pitchFamily="49" charset="0"/>
              </a:rPr>
              <a:t>WriteLineAsync</a:t>
            </a:r>
            <a:r>
              <a:rPr lang="en-US" sz="2400" dirty="0">
                <a:latin typeface="Consolas" panose="020B0609020204030204" pitchFamily="49" charset="0"/>
              </a:rPr>
              <a:t>(String value)</a:t>
            </a:r>
          </a:p>
          <a:p>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smtClean="0">
                <a:latin typeface="Consolas" panose="020B0609020204030204" pitchFamily="49" charset="0"/>
              </a:rPr>
              <a:t>  </a:t>
            </a:r>
            <a:r>
              <a:rPr lang="en-US" sz="2400" dirty="0" err="1" smtClean="0">
                <a:latin typeface="Consolas" panose="020B0609020204030204" pitchFamily="49" charset="0"/>
              </a:rPr>
              <a:t>WriteLine</a:t>
            </a:r>
            <a:r>
              <a:rPr lang="en-US" sz="2400" dirty="0" smtClean="0">
                <a:latin typeface="Consolas" panose="020B0609020204030204" pitchFamily="49" charset="0"/>
              </a:rPr>
              <a:t>(value</a:t>
            </a:r>
            <a:r>
              <a:rPr lang="en-US" sz="2400" dirty="0">
                <a:latin typeface="Consolas" panose="020B0609020204030204" pitchFamily="49" charset="0"/>
              </a:rPr>
              <a:t>);</a:t>
            </a:r>
          </a:p>
          <a:p>
            <a:r>
              <a:rPr lang="en-US" sz="2400" dirty="0" smtClean="0">
                <a:latin typeface="Consolas" panose="020B0609020204030204" pitchFamily="49" charset="0"/>
              </a:rPr>
              <a:t>  return </a:t>
            </a:r>
            <a:r>
              <a:rPr lang="en-US" sz="2400" dirty="0" err="1">
                <a:latin typeface="Consolas" panose="020B0609020204030204" pitchFamily="49" charset="0"/>
              </a:rPr>
              <a:t>Task.CompletedTask</a:t>
            </a:r>
            <a:r>
              <a:rPr lang="en-US" sz="2400" dirty="0">
                <a:latin typeface="Consolas" panose="020B0609020204030204" pitchFamily="49" charset="0"/>
              </a:rPr>
              <a:t>;</a:t>
            </a:r>
          </a:p>
          <a:p>
            <a:r>
              <a:rPr lang="en-US" sz="2400" dirty="0" smtClean="0">
                <a:latin typeface="Consolas" panose="020B0609020204030204" pitchFamily="49" charset="0"/>
              </a:rPr>
              <a:t>}</a:t>
            </a:r>
            <a:endParaRPr lang="en-US" sz="2400" dirty="0">
              <a:latin typeface="Consolas" panose="020B0609020204030204" pitchFamily="49" charset="0"/>
            </a:endParaRPr>
          </a:p>
        </p:txBody>
      </p:sp>
      <p:sp>
        <p:nvSpPr>
          <p:cNvPr id="7" name="Rectangle 6"/>
          <p:cNvSpPr/>
          <p:nvPr/>
        </p:nvSpPr>
        <p:spPr>
          <a:xfrm>
            <a:off x="1828800" y="4043680"/>
            <a:ext cx="4551680" cy="3556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http://referencesource.microsoft.com/#mscorlib/system/io/textwriter.cs,8ca1636fb9d6531f</a:t>
            </a:r>
          </a:p>
        </p:txBody>
      </p:sp>
    </p:spTree>
    <p:extLst>
      <p:ext uri="{BB962C8B-B14F-4D97-AF65-F5344CB8AC3E}">
        <p14:creationId xmlns:p14="http://schemas.microsoft.com/office/powerpoint/2010/main" val="2924955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a:t>
            </a:r>
            <a:r>
              <a:rPr lang="en-US" dirty="0" err="1" smtClean="0"/>
              <a:t>Async</a:t>
            </a:r>
            <a:r>
              <a:rPr lang="en-US" dirty="0" smtClean="0"/>
              <a:t>	</a:t>
            </a:r>
            <a:endParaRPr lang="en-US" dirty="0"/>
          </a:p>
        </p:txBody>
      </p:sp>
      <p:sp>
        <p:nvSpPr>
          <p:cNvPr id="6" name="TextBox 5"/>
          <p:cNvSpPr txBox="1"/>
          <p:nvPr/>
        </p:nvSpPr>
        <p:spPr>
          <a:xfrm>
            <a:off x="2523483" y="2646802"/>
            <a:ext cx="7151317" cy="1569660"/>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RunNewTask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smtClean="0">
                <a:latin typeface="Consolas" panose="020B0609020204030204" pitchFamily="49" charset="0"/>
              </a:rPr>
              <a:t>  await </a:t>
            </a:r>
            <a:r>
              <a:rPr lang="en-US" sz="2400" dirty="0" err="1">
                <a:latin typeface="Consolas" panose="020B0609020204030204" pitchFamily="49" charset="0"/>
              </a:rPr>
              <a:t>Task.Run</a:t>
            </a:r>
            <a:r>
              <a:rPr lang="en-US" sz="2400" dirty="0">
                <a:latin typeface="Consolas" panose="020B0609020204030204" pitchFamily="49" charset="0"/>
              </a:rPr>
              <a:t>(() =&gt; </a:t>
            </a:r>
            <a:r>
              <a:rPr lang="en-US" sz="2400" dirty="0" err="1">
                <a:latin typeface="Consolas" panose="020B0609020204030204" pitchFamily="49" charset="0"/>
              </a:rPr>
              <a:t>Task.Delay</a:t>
            </a:r>
            <a:r>
              <a:rPr lang="en-US" sz="2400" dirty="0">
                <a:latin typeface="Consolas" panose="020B0609020204030204" pitchFamily="49" charset="0"/>
              </a:rPr>
              <a:t>(1000));</a:t>
            </a:r>
          </a:p>
          <a:p>
            <a:r>
              <a:rPr lang="en-US" sz="2400" dirty="0">
                <a:latin typeface="Consolas" panose="020B0609020204030204" pitchFamily="49" charset="0"/>
              </a:rPr>
              <a:t>}</a:t>
            </a:r>
          </a:p>
        </p:txBody>
      </p:sp>
    </p:spTree>
    <p:extLst>
      <p:ext uri="{BB962C8B-B14F-4D97-AF65-F5344CB8AC3E}">
        <p14:creationId xmlns:p14="http://schemas.microsoft.com/office/powerpoint/2010/main" val="1823699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sp>
        <p:nvSpPr>
          <p:cNvPr id="2" name="TextBox 1"/>
          <p:cNvSpPr txBox="1"/>
          <p:nvPr/>
        </p:nvSpPr>
        <p:spPr>
          <a:xfrm>
            <a:off x="2783989" y="1229360"/>
            <a:ext cx="6630341" cy="584775"/>
          </a:xfrm>
          <a:prstGeom prst="rect">
            <a:avLst/>
          </a:prstGeom>
          <a:noFill/>
        </p:spPr>
        <p:txBody>
          <a:bodyPr wrap="none" rtlCol="0">
            <a:spAutoFit/>
          </a:bodyPr>
          <a:lstStyle/>
          <a:p>
            <a:pPr algn="ctr"/>
            <a:r>
              <a:rPr lang="en-US" sz="3200" dirty="0" smtClean="0"/>
              <a:t>Myth: Recursion can blow the stack</a:t>
            </a:r>
            <a:endParaRPr lang="en-US" sz="3200" dirty="0"/>
          </a:p>
        </p:txBody>
      </p:sp>
      <p:sp>
        <p:nvSpPr>
          <p:cNvPr id="7" name="TextBox 6"/>
          <p:cNvSpPr txBox="1"/>
          <p:nvPr/>
        </p:nvSpPr>
        <p:spPr>
          <a:xfrm>
            <a:off x="207881" y="1956375"/>
            <a:ext cx="6468437" cy="4031873"/>
          </a:xfrm>
          <a:prstGeom prst="rect">
            <a:avLst/>
          </a:prstGeom>
          <a:noFill/>
        </p:spPr>
        <p:txBody>
          <a:bodyPr wrap="none" rtlCol="0">
            <a:spAutoFit/>
          </a:bodyPr>
          <a:lstStyle/>
          <a:p>
            <a:r>
              <a:rPr lang="en-US" sz="1600" dirty="0">
                <a:latin typeface="Consolas" panose="020B0609020204030204" pitchFamily="49" charset="0"/>
              </a:rPr>
              <a:t>private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GetIterations</a:t>
            </a:r>
            <a:r>
              <a:rPr lang="en-US" sz="1600" dirty="0" smtClean="0">
                <a:latin typeface="Consolas" panose="020B0609020204030204" pitchFamily="49" charset="0"/>
              </a:rPr>
              <a:t>(</a:t>
            </a:r>
          </a:p>
          <a:p>
            <a:r>
              <a:rPr lang="en-US" sz="1600" dirty="0">
                <a:latin typeface="Consolas" panose="020B0609020204030204" pitchFamily="49" charset="0"/>
              </a:rPr>
              <a:t> </a:t>
            </a:r>
            <a:r>
              <a:rPr lang="en-US" sz="1600" dirty="0" smtClean="0">
                <a:latin typeface="Consolas" panose="020B0609020204030204" pitchFamily="49" charset="0"/>
              </a:rPr>
              <a:t> </a:t>
            </a:r>
            <a:r>
              <a:rPr lang="en-US" sz="1600" dirty="0" err="1" smtClean="0">
                <a:latin typeface="Consolas" panose="020B0609020204030204" pitchFamily="49" charset="0"/>
              </a:rPr>
              <a:t>BigInteger</a:t>
            </a:r>
            <a:r>
              <a:rPr lang="en-US" sz="1600" dirty="0" smtClean="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iterations)</a:t>
            </a:r>
          </a:p>
          <a:p>
            <a:r>
              <a:rPr lang="en-US" sz="1600" dirty="0">
                <a:latin typeface="Consolas" panose="020B0609020204030204" pitchFamily="49" charset="0"/>
              </a:rPr>
              <a:t>{</a:t>
            </a:r>
          </a:p>
          <a:p>
            <a:r>
              <a:rPr lang="en-US" sz="1600" dirty="0" smtClean="0">
                <a:latin typeface="Consolas" panose="020B0609020204030204" pitchFamily="49" charset="0"/>
              </a:rPr>
              <a:t>  iterations</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smtClean="0">
                <a:latin typeface="Consolas" panose="020B0609020204030204" pitchFamily="49" charset="0"/>
              </a:rPr>
              <a:t>  </a:t>
            </a:r>
            <a:r>
              <a:rPr lang="en-US" sz="1600" dirty="0" err="1" smtClean="0">
                <a:latin typeface="Consolas" panose="020B0609020204030204" pitchFamily="49" charset="0"/>
              </a:rPr>
              <a:t>currentValue</a:t>
            </a:r>
            <a:r>
              <a:rPr lang="en-US" sz="1600" dirty="0" smtClean="0">
                <a:latin typeface="Consolas" panose="020B0609020204030204" pitchFamily="49" charset="0"/>
              </a:rPr>
              <a:t> </a:t>
            </a:r>
            <a:r>
              <a:rPr lang="en-US" sz="1600" dirty="0">
                <a:latin typeface="Consolas" panose="020B0609020204030204" pitchFamily="49" charset="0"/>
              </a:rPr>
              <a:t>= </a:t>
            </a:r>
            <a:r>
              <a:rPr lang="en-US" sz="1600" dirty="0" err="1">
                <a:latin typeface="Consolas" panose="020B0609020204030204" pitchFamily="49" charset="0"/>
              </a:rPr>
              <a:t>this.GetNextValue</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smtClean="0">
                <a:latin typeface="Consolas" panose="020B0609020204030204" pitchFamily="49" charset="0"/>
              </a:rPr>
              <a:t>  if(</a:t>
            </a:r>
            <a:r>
              <a:rPr lang="en-US" sz="1600" dirty="0" err="1" smtClean="0">
                <a:latin typeface="Consolas" panose="020B0609020204030204" pitchFamily="49" charset="0"/>
              </a:rPr>
              <a:t>currentValue</a:t>
            </a:r>
            <a:r>
              <a:rPr lang="en-US" sz="1600" dirty="0" smtClean="0">
                <a:latin typeface="Consolas" panose="020B0609020204030204" pitchFamily="49" charset="0"/>
              </a:rPr>
              <a:t> </a:t>
            </a:r>
            <a:r>
              <a:rPr lang="en-US" sz="1600" dirty="0">
                <a:latin typeface="Consolas" panose="020B0609020204030204" pitchFamily="49" charset="0"/>
              </a:rPr>
              <a:t>== </a:t>
            </a:r>
            <a:r>
              <a:rPr lang="en-US" sz="1600" dirty="0" err="1">
                <a:latin typeface="Consolas" panose="020B0609020204030204" pitchFamily="49" charset="0"/>
              </a:rPr>
              <a:t>BigInteger.One</a:t>
            </a:r>
            <a:r>
              <a:rPr lang="en-US" sz="1600" dirty="0">
                <a:latin typeface="Consolas" panose="020B0609020204030204" pitchFamily="49" charset="0"/>
              </a:rPr>
              <a:t>)</a:t>
            </a:r>
          </a:p>
          <a:p>
            <a:r>
              <a:rPr lang="en-US" sz="1600" dirty="0" smtClean="0">
                <a:latin typeface="Consolas" panose="020B0609020204030204" pitchFamily="49" charset="0"/>
              </a:rPr>
              <a:t>  {</a:t>
            </a:r>
            <a:endParaRPr lang="en-US" sz="1600" dirty="0">
              <a:latin typeface="Consolas" panose="020B0609020204030204" pitchFamily="49" charset="0"/>
            </a:endParaRPr>
          </a:p>
          <a:p>
            <a:r>
              <a:rPr lang="en-US" sz="1600" dirty="0" smtClean="0">
                <a:latin typeface="Consolas" panose="020B0609020204030204" pitchFamily="49" charset="0"/>
              </a:rPr>
              <a:t>    return </a:t>
            </a:r>
            <a:r>
              <a:rPr lang="en-US" sz="1600" dirty="0">
                <a:latin typeface="Consolas" panose="020B0609020204030204" pitchFamily="49" charset="0"/>
              </a:rPr>
              <a:t>iterations;</a:t>
            </a:r>
          </a:p>
          <a:p>
            <a:r>
              <a:rPr lang="en-US" sz="1600" dirty="0" smtClean="0">
                <a:latin typeface="Consolas" panose="020B0609020204030204" pitchFamily="49" charset="0"/>
              </a:rPr>
              <a:t>  }</a:t>
            </a:r>
            <a:endParaRPr lang="en-US" sz="1600" dirty="0">
              <a:latin typeface="Consolas" panose="020B0609020204030204" pitchFamily="49" charset="0"/>
            </a:endParaRPr>
          </a:p>
          <a:p>
            <a:r>
              <a:rPr lang="en-US" sz="1600" dirty="0" smtClean="0">
                <a:latin typeface="Consolas" panose="020B0609020204030204" pitchFamily="49" charset="0"/>
              </a:rPr>
              <a:t>  else</a:t>
            </a:r>
            <a:endParaRPr lang="en-US" sz="1600" dirty="0">
              <a:latin typeface="Consolas" panose="020B0609020204030204" pitchFamily="49" charset="0"/>
            </a:endParaRPr>
          </a:p>
          <a:p>
            <a:r>
              <a:rPr lang="en-US" sz="1600" dirty="0" smtClean="0">
                <a:latin typeface="Consolas" panose="020B0609020204030204" pitchFamily="49" charset="0"/>
              </a:rPr>
              <a:t>  {</a:t>
            </a:r>
            <a:endParaRPr lang="en-US" sz="1600" dirty="0">
              <a:latin typeface="Consolas" panose="020B0609020204030204" pitchFamily="49" charset="0"/>
            </a:endParaRPr>
          </a:p>
          <a:p>
            <a:r>
              <a:rPr lang="en-US" sz="1600" dirty="0" smtClean="0">
                <a:latin typeface="Consolas" panose="020B0609020204030204" pitchFamily="49" charset="0"/>
              </a:rPr>
              <a:t>    return </a:t>
            </a:r>
            <a:r>
              <a:rPr lang="en-US" sz="1600" dirty="0" err="1">
                <a:latin typeface="Consolas" panose="020B0609020204030204" pitchFamily="49" charset="0"/>
              </a:rPr>
              <a:t>this.GetIterations</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 iterations);</a:t>
            </a:r>
          </a:p>
          <a:p>
            <a:r>
              <a:rPr lang="en-US" sz="1600" dirty="0" smtClean="0">
                <a:latin typeface="Consolas" panose="020B0609020204030204" pitchFamily="49" charset="0"/>
              </a:rPr>
              <a:t>  }</a:t>
            </a:r>
            <a:endParaRPr lang="en-US" sz="1600" dirty="0">
              <a:latin typeface="Consolas" panose="020B0609020204030204" pitchFamily="49" charset="0"/>
            </a:endParaRPr>
          </a:p>
          <a:p>
            <a:r>
              <a:rPr lang="en-US" sz="1600" dirty="0">
                <a:latin typeface="Consolas" panose="020B0609020204030204" pitchFamily="49" charset="0"/>
              </a:rPr>
              <a:t>}</a:t>
            </a:r>
          </a:p>
        </p:txBody>
      </p:sp>
      <p:sp>
        <p:nvSpPr>
          <p:cNvPr id="4" name="Rectangle 3"/>
          <p:cNvSpPr/>
          <p:nvPr/>
        </p:nvSpPr>
        <p:spPr>
          <a:xfrm>
            <a:off x="1991360" y="5130800"/>
            <a:ext cx="1584960"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942926" y="3040069"/>
            <a:ext cx="4942807" cy="1348038"/>
          </a:xfrm>
          <a:prstGeom prst="rect">
            <a:avLst/>
          </a:prstGeom>
        </p:spPr>
      </p:pic>
      <p:cxnSp>
        <p:nvCxnSpPr>
          <p:cNvPr id="10" name="Straight Arrow Connector 9"/>
          <p:cNvCxnSpPr>
            <a:stCxn id="4" idx="3"/>
            <a:endCxn id="8" idx="1"/>
          </p:cNvCxnSpPr>
          <p:nvPr/>
        </p:nvCxnSpPr>
        <p:spPr>
          <a:xfrm flipV="1">
            <a:off x="3576320" y="3714088"/>
            <a:ext cx="3366606" cy="15789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77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Goals</a:t>
            </a:r>
          </a:p>
          <a:p>
            <a:r>
              <a:rPr lang="en-US" dirty="0" smtClean="0"/>
              <a:t>Myths</a:t>
            </a:r>
          </a:p>
          <a:p>
            <a:r>
              <a:rPr lang="en-US" dirty="0" smtClean="0"/>
              <a:t>Summary</a:t>
            </a:r>
            <a:endParaRPr lang="en-US" dirty="0"/>
          </a:p>
        </p:txBody>
      </p:sp>
      <p:sp>
        <p:nvSpPr>
          <p:cNvPr id="3" name="Title 2"/>
          <p:cNvSpPr>
            <a:spLocks noGrp="1"/>
          </p:cNvSpPr>
          <p:nvPr>
            <p:ph type="title"/>
          </p:nvPr>
        </p:nvSpPr>
        <p:spPr/>
        <p:txBody>
          <a:bodyPr/>
          <a:lstStyle/>
          <a:p>
            <a:r>
              <a:rPr lang="en-US" dirty="0" smtClean="0"/>
              <a:t>Overview	</a:t>
            </a:r>
            <a:endParaRPr lang="en-US" dirty="0"/>
          </a:p>
        </p:txBody>
      </p:sp>
      <p:sp>
        <p:nvSpPr>
          <p:cNvPr id="6" name="Content Placeholder 1"/>
          <p:cNvSpPr txBox="1">
            <a:spLocks/>
          </p:cNvSpPr>
          <p:nvPr/>
        </p:nvSpPr>
        <p:spPr>
          <a:xfrm>
            <a:off x="134750" y="3130826"/>
            <a:ext cx="11928784" cy="2591244"/>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smtClean="0">
                <a:latin typeface="+mn-lt"/>
              </a:rPr>
              <a:t>Remember…</a:t>
            </a:r>
          </a:p>
          <a:p>
            <a:pPr marL="68580" indent="0" algn="ctr">
              <a:buNone/>
            </a:pPr>
            <a:r>
              <a:rPr lang="en-US" sz="2800" dirty="0">
                <a:latin typeface="+mn-lt"/>
              </a:rPr>
              <a:t>https://</a:t>
            </a:r>
            <a:r>
              <a:rPr lang="en-US" sz="2800" dirty="0" smtClean="0">
                <a:latin typeface="+mn-lt"/>
              </a:rPr>
              <a:t>github.com/JasonBock/BustingDotNetMyths</a:t>
            </a:r>
            <a:endParaRPr lang="en-US" sz="2800" dirty="0">
              <a:latin typeface="+mn-lt"/>
            </a:endParaRPr>
          </a:p>
          <a:p>
            <a:pPr marL="68580" indent="0" algn="ctr">
              <a:buNone/>
            </a:pPr>
            <a:r>
              <a:rPr lang="en-US" sz="2800" dirty="0">
                <a:latin typeface="+mn-lt"/>
              </a:rPr>
              <a:t>https://</a:t>
            </a:r>
            <a:r>
              <a:rPr lang="en-US" sz="2800" dirty="0" smtClean="0">
                <a:latin typeface="+mn-lt"/>
              </a:rPr>
              <a:t>docs.com/jason-bock/4593/busting-net-myths</a:t>
            </a:r>
            <a:endParaRPr lang="en-US" sz="2800" dirty="0">
              <a:latin typeface="+mn-lt"/>
            </a:endParaRPr>
          </a:p>
        </p:txBody>
      </p:sp>
    </p:spTree>
    <p:extLst>
      <p:ext uri="{BB962C8B-B14F-4D97-AF65-F5344CB8AC3E}">
        <p14:creationId xmlns:p14="http://schemas.microsoft.com/office/powerpoint/2010/main" val="103035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642" y="1038981"/>
            <a:ext cx="3336358" cy="4848983"/>
          </a:xfrm>
          <a:prstGeom prst="rect">
            <a:avLst/>
          </a:prstGeom>
        </p:spPr>
      </p:pic>
      <p:sp>
        <p:nvSpPr>
          <p:cNvPr id="11" name="Rectangle 10"/>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http://users.aber.ac.uk/rob21/Code/Collatz/maths.jpg</a:t>
            </a:r>
          </a:p>
          <a:p>
            <a:pPr algn="r"/>
            <a:r>
              <a:rPr lang="en-US" sz="1200" dirty="0" smtClean="0">
                <a:latin typeface="+mj-lt"/>
                <a:cs typeface="Calibri" pitchFamily="34" charset="0"/>
              </a:rPr>
              <a:t>http</a:t>
            </a:r>
            <a:r>
              <a:rPr lang="en-US" sz="1200" dirty="0">
                <a:latin typeface="+mj-lt"/>
                <a:cs typeface="Calibri" pitchFamily="34" charset="0"/>
              </a:rPr>
              <a:t>://xkcd.com/710/</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442" y="2590482"/>
            <a:ext cx="4457700" cy="1514475"/>
          </a:xfrm>
          <a:prstGeom prst="rect">
            <a:avLst/>
          </a:prstGeom>
        </p:spPr>
      </p:pic>
    </p:spTree>
    <p:extLst>
      <p:ext uri="{BB962C8B-B14F-4D97-AF65-F5344CB8AC3E}">
        <p14:creationId xmlns:p14="http://schemas.microsoft.com/office/powerpoint/2010/main" val="4934439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sp>
        <p:nvSpPr>
          <p:cNvPr id="7" name="TextBox 6"/>
          <p:cNvSpPr txBox="1"/>
          <p:nvPr/>
        </p:nvSpPr>
        <p:spPr>
          <a:xfrm>
            <a:off x="1843810" y="2461382"/>
            <a:ext cx="8510663" cy="1938992"/>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GetNextValue</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smtClean="0">
                <a:latin typeface="Consolas" panose="020B0609020204030204" pitchFamily="49" charset="0"/>
              </a:rPr>
              <a:t>  return </a:t>
            </a:r>
            <a:r>
              <a:rPr lang="en-US" sz="2400" dirty="0">
                <a:latin typeface="Consolas" panose="020B0609020204030204" pitchFamily="49" charset="0"/>
              </a:rPr>
              <a:t>value % 2 == 0 ?</a:t>
            </a:r>
          </a:p>
          <a:p>
            <a:r>
              <a:rPr lang="en-US" sz="2400" dirty="0" smtClean="0">
                <a:latin typeface="Consolas" panose="020B0609020204030204" pitchFamily="49" charset="0"/>
              </a:rPr>
              <a:t>    value </a:t>
            </a:r>
            <a:r>
              <a:rPr lang="en-US" sz="2400" dirty="0">
                <a:latin typeface="Consolas" panose="020B0609020204030204" pitchFamily="49" charset="0"/>
              </a:rPr>
              <a:t>/ 2 : (3 * value) + 1;</a:t>
            </a:r>
          </a:p>
          <a:p>
            <a:r>
              <a:rPr lang="en-US" sz="2400" dirty="0">
                <a:latin typeface="Consolas" panose="020B0609020204030204" pitchFamily="49" charset="0"/>
              </a:rPr>
              <a:t>}</a:t>
            </a:r>
          </a:p>
        </p:txBody>
      </p:sp>
    </p:spTree>
    <p:extLst>
      <p:ext uri="{BB962C8B-B14F-4D97-AF65-F5344CB8AC3E}">
        <p14:creationId xmlns:p14="http://schemas.microsoft.com/office/powerpoint/2010/main" val="710164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sp>
        <p:nvSpPr>
          <p:cNvPr id="7" name="TextBox 6"/>
          <p:cNvSpPr txBox="1"/>
          <p:nvPr/>
        </p:nvSpPr>
        <p:spPr>
          <a:xfrm>
            <a:off x="1673892" y="795142"/>
            <a:ext cx="8850500" cy="5262979"/>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GetIterations</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a:latin typeface="Consolas" panose="020B0609020204030204" pitchFamily="49" charset="0"/>
              </a:rPr>
              <a:t>iterations = 0;</a:t>
            </a:r>
          </a:p>
          <a:p>
            <a:endParaRPr lang="en-US" sz="2400" dirty="0">
              <a:latin typeface="Consolas" panose="020B0609020204030204" pitchFamily="49" charset="0"/>
            </a:endParaRPr>
          </a:p>
          <a:p>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err="1">
                <a:latin typeface="Consolas" panose="020B0609020204030204" pitchFamily="49" charset="0"/>
              </a:rPr>
              <a:t>currentValue</a:t>
            </a:r>
            <a:r>
              <a:rPr lang="en-US" sz="2400" dirty="0">
                <a:latin typeface="Consolas" panose="020B0609020204030204" pitchFamily="49" charset="0"/>
              </a:rPr>
              <a:t> = value;</a:t>
            </a:r>
          </a:p>
          <a:p>
            <a:endParaRPr lang="en-US" sz="2400" dirty="0">
              <a:latin typeface="Consolas" panose="020B0609020204030204" pitchFamily="49" charset="0"/>
            </a:endParaRPr>
          </a:p>
          <a:p>
            <a:r>
              <a:rPr lang="en-US" sz="2400" dirty="0" smtClean="0">
                <a:latin typeface="Consolas" panose="020B0609020204030204" pitchFamily="49" charset="0"/>
              </a:rPr>
              <a:t>  while(</a:t>
            </a:r>
            <a:r>
              <a:rPr lang="en-US" sz="2400" dirty="0" err="1" smtClean="0">
                <a:latin typeface="Consolas" panose="020B0609020204030204" pitchFamily="49" charset="0"/>
              </a:rPr>
              <a:t>currentValue</a:t>
            </a:r>
            <a:r>
              <a:rPr lang="en-US" sz="2400" dirty="0" smtClean="0">
                <a:latin typeface="Consolas" panose="020B0609020204030204" pitchFamily="49" charset="0"/>
              </a:rPr>
              <a:t> </a:t>
            </a:r>
            <a:r>
              <a:rPr lang="en-US" sz="2400" dirty="0">
                <a:latin typeface="Consolas" panose="020B0609020204030204" pitchFamily="49" charset="0"/>
              </a:rPr>
              <a:t>&gt; 1)</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a:t>
            </a:r>
            <a:r>
              <a:rPr lang="en-US" sz="2400" dirty="0" err="1" smtClean="0">
                <a:latin typeface="Consolas" panose="020B0609020204030204" pitchFamily="49" charset="0"/>
              </a:rPr>
              <a:t>currentValue</a:t>
            </a:r>
            <a:r>
              <a:rPr lang="en-US" sz="2400" dirty="0" smtClean="0">
                <a:latin typeface="Consolas" panose="020B0609020204030204" pitchFamily="49" charset="0"/>
              </a:rPr>
              <a:t> </a:t>
            </a:r>
            <a:r>
              <a:rPr lang="en-US" sz="2400" dirty="0">
                <a:latin typeface="Consolas" panose="020B0609020204030204" pitchFamily="49" charset="0"/>
              </a:rPr>
              <a:t>= </a:t>
            </a:r>
            <a:r>
              <a:rPr lang="en-US" sz="2400" dirty="0" err="1">
                <a:latin typeface="Consolas" panose="020B0609020204030204" pitchFamily="49" charset="0"/>
              </a:rPr>
              <a:t>this.GetNextValue</a:t>
            </a:r>
            <a:r>
              <a:rPr lang="en-US" sz="2400" dirty="0">
                <a:latin typeface="Consolas" panose="020B0609020204030204" pitchFamily="49" charset="0"/>
              </a:rPr>
              <a:t>(</a:t>
            </a:r>
            <a:r>
              <a:rPr lang="en-US" sz="2400" dirty="0" err="1">
                <a:latin typeface="Consolas" panose="020B0609020204030204" pitchFamily="49" charset="0"/>
              </a:rPr>
              <a:t>currentValue</a:t>
            </a:r>
            <a:r>
              <a:rPr lang="en-US" sz="2400" dirty="0">
                <a:latin typeface="Consolas" panose="020B0609020204030204" pitchFamily="49" charset="0"/>
              </a:rPr>
              <a:t>);</a:t>
            </a:r>
          </a:p>
          <a:p>
            <a:r>
              <a:rPr lang="en-US" sz="2400" dirty="0" smtClean="0">
                <a:latin typeface="Consolas" panose="020B0609020204030204" pitchFamily="49" charset="0"/>
              </a:rPr>
              <a:t>    iterations</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smtClean="0">
                <a:latin typeface="Consolas" panose="020B0609020204030204" pitchFamily="49" charset="0"/>
              </a:rPr>
              <a:t>  return </a:t>
            </a:r>
            <a:r>
              <a:rPr lang="en-US" sz="2400" dirty="0">
                <a:latin typeface="Consolas" panose="020B0609020204030204" pitchFamily="49" charset="0"/>
              </a:rPr>
              <a:t>iterations;</a:t>
            </a:r>
          </a:p>
          <a:p>
            <a:r>
              <a:rPr lang="en-US" sz="2400" dirty="0">
                <a:latin typeface="Consolas" panose="020B0609020204030204" pitchFamily="49" charset="0"/>
              </a:rPr>
              <a:t>}</a:t>
            </a:r>
          </a:p>
        </p:txBody>
      </p:sp>
    </p:spTree>
    <p:extLst>
      <p:ext uri="{BB962C8B-B14F-4D97-AF65-F5344CB8AC3E}">
        <p14:creationId xmlns:p14="http://schemas.microsoft.com/office/powerpoint/2010/main" val="37074806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sp>
        <p:nvSpPr>
          <p:cNvPr id="7" name="TextBox 6"/>
          <p:cNvSpPr txBox="1"/>
          <p:nvPr/>
        </p:nvSpPr>
        <p:spPr>
          <a:xfrm>
            <a:off x="431748" y="2076687"/>
            <a:ext cx="11380038" cy="2800767"/>
          </a:xfrm>
          <a:prstGeom prst="rect">
            <a:avLst/>
          </a:prstGeom>
          <a:noFill/>
        </p:spPr>
        <p:txBody>
          <a:bodyPr wrap="none" rtlCol="0">
            <a:spAutoFit/>
          </a:bodyPr>
          <a:lstStyle/>
          <a:p>
            <a:r>
              <a:rPr lang="en-US" sz="2200" dirty="0" smtClean="0">
                <a:latin typeface="Consolas" panose="020B0609020204030204" pitchFamily="49" charset="0"/>
              </a:rPr>
              <a:t>IL_0022</a:t>
            </a:r>
            <a:r>
              <a:rPr lang="en-US" sz="2200" dirty="0">
                <a:latin typeface="Consolas" panose="020B0609020204030204" pitchFamily="49" charset="0"/>
              </a:rPr>
              <a:t>:  ldarg.2</a:t>
            </a:r>
          </a:p>
          <a:p>
            <a:r>
              <a:rPr lang="en-US" sz="2200" dirty="0" smtClean="0">
                <a:latin typeface="Consolas" panose="020B0609020204030204" pitchFamily="49" charset="0"/>
              </a:rPr>
              <a:t>tail</a:t>
            </a:r>
            <a:r>
              <a:rPr lang="en-US" sz="2200" dirty="0">
                <a:latin typeface="Consolas" panose="020B0609020204030204" pitchFamily="49" charset="0"/>
              </a:rPr>
              <a:t>.</a:t>
            </a:r>
          </a:p>
          <a:p>
            <a:r>
              <a:rPr lang="en-US" sz="2200" dirty="0" smtClean="0">
                <a:latin typeface="Consolas" panose="020B0609020204030204" pitchFamily="49" charset="0"/>
              </a:rPr>
              <a:t>IL_0023</a:t>
            </a:r>
            <a:r>
              <a:rPr lang="en-US" sz="2200" dirty="0">
                <a:latin typeface="Consolas" panose="020B0609020204030204" pitchFamily="49" charset="0"/>
              </a:rPr>
              <a:t>:  </a:t>
            </a:r>
            <a:r>
              <a:rPr lang="en-US" sz="2200" dirty="0" smtClean="0">
                <a:latin typeface="Consolas" panose="020B0609020204030204" pitchFamily="49" charset="0"/>
              </a:rPr>
              <a:t>call instance </a:t>
            </a:r>
            <a:r>
              <a:rPr lang="en-US" sz="2200" dirty="0" err="1">
                <a:latin typeface="Consolas" panose="020B0609020204030204" pitchFamily="49" charset="0"/>
              </a:rPr>
              <a:t>valuetype</a:t>
            </a:r>
            <a:r>
              <a:rPr lang="en-US" sz="2200" dirty="0">
                <a:latin typeface="Consolas" panose="020B0609020204030204" pitchFamily="49" charset="0"/>
              </a:rPr>
              <a:t> </a:t>
            </a:r>
            <a:endParaRPr lang="en-US" sz="2200" dirty="0" smtClean="0">
              <a:latin typeface="Consolas" panose="020B0609020204030204" pitchFamily="49" charset="0"/>
            </a:endParaRPr>
          </a:p>
          <a:p>
            <a:r>
              <a:rPr lang="en-US" sz="2200" dirty="0">
                <a:latin typeface="Consolas" panose="020B0609020204030204" pitchFamily="49" charset="0"/>
              </a:rPr>
              <a:t> </a:t>
            </a:r>
            <a:r>
              <a:rPr lang="en-US" sz="2200" dirty="0" smtClean="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 </a:t>
            </a:r>
            <a:endParaRPr lang="en-US" sz="2200" dirty="0" smtClean="0">
              <a:latin typeface="Consolas" panose="020B0609020204030204" pitchFamily="49" charset="0"/>
            </a:endParaRPr>
          </a:p>
          <a:p>
            <a:r>
              <a:rPr lang="en-US" sz="2200" dirty="0">
                <a:latin typeface="Consolas" panose="020B0609020204030204" pitchFamily="49" charset="0"/>
              </a:rPr>
              <a:t> </a:t>
            </a:r>
            <a:r>
              <a:rPr lang="en-US" sz="2200" dirty="0" smtClean="0">
                <a:latin typeface="Consolas" panose="020B0609020204030204" pitchFamily="49" charset="0"/>
              </a:rPr>
              <a:t> </a:t>
            </a:r>
            <a:r>
              <a:rPr lang="en-US" sz="2200" dirty="0" err="1" smtClean="0">
                <a:latin typeface="Consolas" panose="020B0609020204030204" pitchFamily="49" charset="0"/>
              </a:rPr>
              <a:t>CollatzConjectureWithIL.CollatzConjectureUsingTailCall</a:t>
            </a:r>
            <a:r>
              <a:rPr lang="en-US" sz="2200" dirty="0">
                <a:latin typeface="Consolas" panose="020B0609020204030204" pitchFamily="49" charset="0"/>
              </a:rPr>
              <a:t>::</a:t>
            </a:r>
            <a:r>
              <a:rPr lang="en-US" sz="2200" dirty="0" err="1">
                <a:latin typeface="Consolas" panose="020B0609020204030204" pitchFamily="49" charset="0"/>
              </a:rPr>
              <a:t>GetIterations</a:t>
            </a:r>
            <a:r>
              <a:rPr lang="en-US" sz="2200" dirty="0" smtClean="0">
                <a:latin typeface="Consolas" panose="020B0609020204030204" pitchFamily="49" charset="0"/>
              </a:rPr>
              <a:t>(</a:t>
            </a:r>
          </a:p>
          <a:p>
            <a:r>
              <a:rPr lang="en-US" sz="2200" dirty="0">
                <a:latin typeface="Consolas" panose="020B0609020204030204" pitchFamily="49" charset="0"/>
              </a:rPr>
              <a:t> </a:t>
            </a:r>
            <a:r>
              <a:rPr lang="en-US" sz="2200" dirty="0" smtClean="0">
                <a:latin typeface="Consolas" panose="020B0609020204030204" pitchFamily="49" charset="0"/>
              </a:rPr>
              <a:t>   </a:t>
            </a:r>
            <a:r>
              <a:rPr lang="en-US" sz="2200" dirty="0" err="1" smtClean="0">
                <a:latin typeface="Consolas" panose="020B0609020204030204" pitchFamily="49" charset="0"/>
              </a:rPr>
              <a:t>valuetype</a:t>
            </a:r>
            <a:r>
              <a:rPr lang="en-US" sz="2200" dirty="0" smtClean="0">
                <a:latin typeface="Consolas" panose="020B0609020204030204" pitchFamily="49" charset="0"/>
              </a:rPr>
              <a:t> </a:t>
            </a:r>
            <a:r>
              <a:rPr lang="en-US" sz="2200" dirty="0">
                <a:latin typeface="Consolas" panose="020B0609020204030204" pitchFamily="49" charset="0"/>
              </a:rPr>
              <a:t>[</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smtClean="0">
                <a:latin typeface="Consolas" panose="020B0609020204030204" pitchFamily="49" charset="0"/>
              </a:rPr>
              <a:t>,</a:t>
            </a:r>
          </a:p>
          <a:p>
            <a:r>
              <a:rPr lang="en-US" sz="2200" dirty="0">
                <a:latin typeface="Consolas" panose="020B0609020204030204" pitchFamily="49" charset="0"/>
              </a:rPr>
              <a:t> </a:t>
            </a:r>
            <a:r>
              <a:rPr lang="en-US" sz="2200" dirty="0" smtClean="0">
                <a:latin typeface="Consolas" panose="020B0609020204030204" pitchFamily="49" charset="0"/>
              </a:rPr>
              <a:t>   </a:t>
            </a:r>
            <a:r>
              <a:rPr lang="en-US" sz="2200" dirty="0" err="1" smtClean="0">
                <a:latin typeface="Consolas" panose="020B0609020204030204" pitchFamily="49" charset="0"/>
              </a:rPr>
              <a:t>valuetype</a:t>
            </a:r>
            <a:r>
              <a:rPr lang="en-US" sz="2200" dirty="0" smtClean="0">
                <a:latin typeface="Consolas" panose="020B0609020204030204" pitchFamily="49" charset="0"/>
              </a:rPr>
              <a:t> </a:t>
            </a:r>
            <a:r>
              <a:rPr lang="en-US" sz="2200" dirty="0">
                <a:latin typeface="Consolas" panose="020B0609020204030204" pitchFamily="49" charset="0"/>
              </a:rPr>
              <a:t>[</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a:t>
            </a:r>
          </a:p>
          <a:p>
            <a:r>
              <a:rPr lang="en-US" sz="2200" dirty="0" smtClean="0">
                <a:latin typeface="Consolas" panose="020B0609020204030204" pitchFamily="49" charset="0"/>
              </a:rPr>
              <a:t>IL_0028</a:t>
            </a:r>
            <a:r>
              <a:rPr lang="en-US" sz="2200" dirty="0">
                <a:latin typeface="Consolas" panose="020B0609020204030204" pitchFamily="49" charset="0"/>
              </a:rPr>
              <a:t>:  ret</a:t>
            </a:r>
          </a:p>
        </p:txBody>
      </p:sp>
      <p:sp>
        <p:nvSpPr>
          <p:cNvPr id="4" name="Rectangle 3"/>
          <p:cNvSpPr/>
          <p:nvPr/>
        </p:nvSpPr>
        <p:spPr>
          <a:xfrm>
            <a:off x="431748" y="2468880"/>
            <a:ext cx="919532"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727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pic>
        <p:nvPicPr>
          <p:cNvPr id="2" name="Picture 1"/>
          <p:cNvPicPr>
            <a:picLocks noChangeAspect="1"/>
          </p:cNvPicPr>
          <p:nvPr/>
        </p:nvPicPr>
        <p:blipFill>
          <a:blip r:embed="rId3"/>
          <a:stretch>
            <a:fillRect/>
          </a:stretch>
        </p:blipFill>
        <p:spPr>
          <a:xfrm>
            <a:off x="975598" y="1723787"/>
            <a:ext cx="10240804" cy="3410426"/>
          </a:xfrm>
          <a:prstGeom prst="rect">
            <a:avLst/>
          </a:prstGeom>
        </p:spPr>
      </p:pic>
    </p:spTree>
    <p:extLst>
      <p:ext uri="{BB962C8B-B14F-4D97-AF65-F5344CB8AC3E}">
        <p14:creationId xmlns:p14="http://schemas.microsoft.com/office/powerpoint/2010/main" val="9627435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Assembly Creation With IL</a:t>
            </a:r>
            <a:endParaRPr lang="en-US" dirty="0"/>
          </a:p>
        </p:txBody>
      </p:sp>
      <p:sp>
        <p:nvSpPr>
          <p:cNvPr id="3" name="Text Placeholder 2"/>
          <p:cNvSpPr>
            <a:spLocks noGrp="1"/>
          </p:cNvSpPr>
          <p:nvPr>
            <p:ph type="body" idx="1"/>
          </p:nvPr>
        </p:nvSpPr>
        <p:spPr/>
        <p:txBody>
          <a:bodyPr/>
          <a:lstStyle/>
          <a:p>
            <a:r>
              <a:rPr lang="en-US" dirty="0" smtClean="0"/>
              <a:t>Busting .NET Myths</a:t>
            </a:r>
            <a:endParaRPr lang="en-US" dirty="0"/>
          </a:p>
        </p:txBody>
      </p:sp>
    </p:spTree>
    <p:extLst>
      <p:ext uri="{BB962C8B-B14F-4D97-AF65-F5344CB8AC3E}">
        <p14:creationId xmlns:p14="http://schemas.microsoft.com/office/powerpoint/2010/main" val="1356058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Recursion	</a:t>
            </a:r>
            <a:endParaRPr lang="en-US" dirty="0"/>
          </a:p>
        </p:txBody>
      </p:sp>
      <p:pic>
        <p:nvPicPr>
          <p:cNvPr id="2" name="Picture 1"/>
          <p:cNvPicPr>
            <a:picLocks noChangeAspect="1"/>
          </p:cNvPicPr>
          <p:nvPr/>
        </p:nvPicPr>
        <p:blipFill>
          <a:blip r:embed="rId3"/>
          <a:stretch>
            <a:fillRect/>
          </a:stretch>
        </p:blipFill>
        <p:spPr>
          <a:xfrm>
            <a:off x="2253145" y="1290320"/>
            <a:ext cx="7691993" cy="4150471"/>
          </a:xfrm>
          <a:prstGeom prst="rect">
            <a:avLst/>
          </a:prstGeom>
          <a:ln>
            <a:solidFill>
              <a:schemeClr val="accent1"/>
            </a:solidFill>
          </a:ln>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https://www.youtube.com/watch?v=IvUU8joBb1Q</a:t>
            </a:r>
          </a:p>
        </p:txBody>
      </p:sp>
    </p:spTree>
    <p:extLst>
      <p:ext uri="{BB962C8B-B14F-4D97-AF65-F5344CB8AC3E}">
        <p14:creationId xmlns:p14="http://schemas.microsoft.com/office/powerpoint/2010/main" val="2655452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sp>
        <p:nvSpPr>
          <p:cNvPr id="4" name="TextBox 3"/>
          <p:cNvSpPr txBox="1"/>
          <p:nvPr/>
        </p:nvSpPr>
        <p:spPr>
          <a:xfrm>
            <a:off x="1974483" y="1229360"/>
            <a:ext cx="8249374" cy="584775"/>
          </a:xfrm>
          <a:prstGeom prst="rect">
            <a:avLst/>
          </a:prstGeom>
          <a:noFill/>
        </p:spPr>
        <p:txBody>
          <a:bodyPr wrap="none" rtlCol="0">
            <a:spAutoFit/>
          </a:bodyPr>
          <a:lstStyle/>
          <a:p>
            <a:pPr algn="ctr"/>
            <a:r>
              <a:rPr lang="en-US" sz="3200" dirty="0" smtClean="0"/>
              <a:t>Myth: Call stacks always make logical sense</a:t>
            </a:r>
            <a:endParaRPr lang="en-US" sz="3200" dirty="0"/>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http://redstaplerchronicles.com/wp-content/uploads/2011/06/ruined-wedding-cake.jpg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24" y="2248353"/>
            <a:ext cx="4633912" cy="34770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02" y="2248353"/>
            <a:ext cx="5218836" cy="3477050"/>
          </a:xfrm>
          <a:prstGeom prst="rect">
            <a:avLst/>
          </a:prstGeom>
        </p:spPr>
      </p:pic>
    </p:spTree>
    <p:extLst>
      <p:ext uri="{BB962C8B-B14F-4D97-AF65-F5344CB8AC3E}">
        <p14:creationId xmlns:p14="http://schemas.microsoft.com/office/powerpoint/2010/main" val="36542533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http://imgur.com/jacoj</a:t>
            </a:r>
          </a:p>
        </p:txBody>
      </p:sp>
      <p:pic>
        <p:nvPicPr>
          <p:cNvPr id="9" name="Picture 8"/>
          <p:cNvPicPr>
            <a:picLocks noChangeAspect="1"/>
          </p:cNvPicPr>
          <p:nvPr/>
        </p:nvPicPr>
        <p:blipFill>
          <a:blip r:embed="rId3"/>
          <a:stretch>
            <a:fillRect/>
          </a:stretch>
        </p:blipFill>
        <p:spPr>
          <a:xfrm>
            <a:off x="538899" y="1880977"/>
            <a:ext cx="6407289" cy="3006885"/>
          </a:xfrm>
          <a:prstGeom prst="rect">
            <a:avLst/>
          </a:prstGeom>
        </p:spPr>
      </p:pic>
      <p:pic>
        <p:nvPicPr>
          <p:cNvPr id="10" name="Picture 9"/>
          <p:cNvPicPr>
            <a:picLocks noChangeAspect="1"/>
          </p:cNvPicPr>
          <p:nvPr/>
        </p:nvPicPr>
        <p:blipFill>
          <a:blip r:embed="rId4"/>
          <a:stretch>
            <a:fillRect/>
          </a:stretch>
        </p:blipFill>
        <p:spPr>
          <a:xfrm>
            <a:off x="7360209" y="1276350"/>
            <a:ext cx="4374591" cy="4216141"/>
          </a:xfrm>
          <a:prstGeom prst="rect">
            <a:avLst/>
          </a:prstGeom>
        </p:spPr>
      </p:pic>
    </p:spTree>
    <p:extLst>
      <p:ext uri="{BB962C8B-B14F-4D97-AF65-F5344CB8AC3E}">
        <p14:creationId xmlns:p14="http://schemas.microsoft.com/office/powerpoint/2010/main" val="110507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sp>
        <p:nvSpPr>
          <p:cNvPr id="2" name="Rectangle 1"/>
          <p:cNvSpPr/>
          <p:nvPr/>
        </p:nvSpPr>
        <p:spPr>
          <a:xfrm>
            <a:off x="568960" y="1869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Method1</a:t>
            </a:r>
            <a:endParaRPr lang="en-US" dirty="0"/>
          </a:p>
        </p:txBody>
      </p:sp>
      <p:sp>
        <p:nvSpPr>
          <p:cNvPr id="9" name="Rectangle 8"/>
          <p:cNvSpPr/>
          <p:nvPr/>
        </p:nvSpPr>
        <p:spPr>
          <a:xfrm>
            <a:off x="2806065" y="2885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Method2</a:t>
            </a:r>
            <a:endParaRPr lang="en-US" dirty="0"/>
          </a:p>
        </p:txBody>
      </p:sp>
      <p:sp>
        <p:nvSpPr>
          <p:cNvPr id="10" name="Rectangle 9"/>
          <p:cNvSpPr/>
          <p:nvPr/>
        </p:nvSpPr>
        <p:spPr>
          <a:xfrm>
            <a:off x="5043170" y="3901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Method3</a:t>
            </a:r>
            <a:endParaRPr lang="en-US" dirty="0"/>
          </a:p>
        </p:txBody>
      </p:sp>
      <p:sp>
        <p:nvSpPr>
          <p:cNvPr id="11" name="Rectangle 10"/>
          <p:cNvSpPr/>
          <p:nvPr/>
        </p:nvSpPr>
        <p:spPr>
          <a:xfrm>
            <a:off x="7280275" y="4917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Method4</a:t>
            </a:r>
            <a:endParaRPr lang="en-US" dirty="0"/>
          </a:p>
        </p:txBody>
      </p:sp>
      <p:cxnSp>
        <p:nvCxnSpPr>
          <p:cNvPr id="12" name="Elbow Connector 11"/>
          <p:cNvCxnSpPr>
            <a:stCxn id="2" idx="2"/>
            <a:endCxn id="9" idx="1"/>
          </p:cNvCxnSpPr>
          <p:nvPr/>
        </p:nvCxnSpPr>
        <p:spPr>
          <a:xfrm rot="16200000" flipH="1">
            <a:off x="1857692" y="2445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0" idx="1"/>
          </p:cNvCxnSpPr>
          <p:nvPr/>
        </p:nvCxnSpPr>
        <p:spPr>
          <a:xfrm rot="16200000" flipH="1">
            <a:off x="4094797" y="3461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0" idx="2"/>
            <a:endCxn id="11" idx="1"/>
          </p:cNvCxnSpPr>
          <p:nvPr/>
        </p:nvCxnSpPr>
        <p:spPr>
          <a:xfrm rot="16200000" flipH="1">
            <a:off x="6331902" y="4477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6197994" y="1112359"/>
            <a:ext cx="5558002" cy="2453799"/>
          </a:xfrm>
          <a:prstGeom prst="rect">
            <a:avLst/>
          </a:prstGeom>
        </p:spPr>
      </p:pic>
    </p:spTree>
    <p:extLst>
      <p:ext uri="{BB962C8B-B14F-4D97-AF65-F5344CB8AC3E}">
        <p14:creationId xmlns:p14="http://schemas.microsoft.com/office/powerpoint/2010/main" val="2681849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373" y="1476796"/>
            <a:ext cx="6721538" cy="3775923"/>
          </a:xfrm>
          <a:prstGeom prst="rect">
            <a:avLst/>
          </a:prstGeom>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http://media1.giphy.com/media/Ve20ojrMWiTo4/giphy.gif</a:t>
            </a:r>
          </a:p>
        </p:txBody>
      </p:sp>
    </p:spTree>
    <p:extLst>
      <p:ext uri="{BB962C8B-B14F-4D97-AF65-F5344CB8AC3E}">
        <p14:creationId xmlns:p14="http://schemas.microsoft.com/office/powerpoint/2010/main" val="42326424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sp>
        <p:nvSpPr>
          <p:cNvPr id="14" name="TextBox 13"/>
          <p:cNvSpPr txBox="1"/>
          <p:nvPr/>
        </p:nvSpPr>
        <p:spPr>
          <a:xfrm>
            <a:off x="1637023" y="2290047"/>
            <a:ext cx="8924238" cy="2308324"/>
          </a:xfrm>
          <a:prstGeom prst="rect">
            <a:avLst/>
          </a:prstGeom>
          <a:noFill/>
        </p:spPr>
        <p:txBody>
          <a:bodyPr wrap="none" rtlCol="0">
            <a:spAutoFit/>
          </a:bodyPr>
          <a:lstStyle/>
          <a:p>
            <a:r>
              <a:rPr lang="en-US" sz="2400" dirty="0">
                <a:latin typeface="Consolas" panose="020B0609020204030204" pitchFamily="49" charset="0"/>
              </a:rPr>
              <a:t>[</a:t>
            </a:r>
            <a:r>
              <a:rPr lang="en-US" sz="2400" dirty="0" err="1">
                <a:latin typeface="Consolas" panose="020B0609020204030204" pitchFamily="49" charset="0"/>
              </a:rPr>
              <a:t>MethodImpl</a:t>
            </a:r>
            <a:r>
              <a:rPr lang="en-US" sz="2400" dirty="0">
                <a:latin typeface="Consolas" panose="020B0609020204030204" pitchFamily="49" charset="0"/>
              </a:rPr>
              <a:t>(</a:t>
            </a:r>
            <a:r>
              <a:rPr lang="en-US" sz="2400" dirty="0" err="1">
                <a:latin typeface="Consolas" panose="020B0609020204030204" pitchFamily="49" charset="0"/>
              </a:rPr>
              <a:t>MethodImplOptions.AggressiveInlining</a:t>
            </a:r>
            <a:r>
              <a:rPr lang="en-US" sz="2400" dirty="0">
                <a:latin typeface="Consolas" panose="020B0609020204030204" pitchFamily="49" charset="0"/>
              </a:rPr>
              <a:t>)]</a:t>
            </a:r>
          </a:p>
          <a:p>
            <a:r>
              <a:rPr lang="en-US" sz="2400" dirty="0">
                <a:latin typeface="Consolas" panose="020B0609020204030204" pitchFamily="49" charset="0"/>
              </a:rPr>
              <a:t>private static void </a:t>
            </a:r>
            <a:r>
              <a:rPr lang="en-US" sz="2400" dirty="0" err="1">
                <a:latin typeface="Consolas" panose="020B0609020204030204" pitchFamily="49" charset="0"/>
              </a:rPr>
              <a:t>GetCallingFrame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a:latin typeface="Consolas" panose="020B0609020204030204" pitchFamily="49" charset="0"/>
              </a:rPr>
              <a:t>frame = new </a:t>
            </a:r>
            <a:r>
              <a:rPr lang="en-US" sz="2400" dirty="0" err="1">
                <a:latin typeface="Consolas" panose="020B0609020204030204" pitchFamily="49" charset="0"/>
              </a:rPr>
              <a:t>StackFrame</a:t>
            </a:r>
            <a:r>
              <a:rPr lang="en-US" sz="2400" dirty="0">
                <a:latin typeface="Consolas" panose="020B0609020204030204" pitchFamily="49" charset="0"/>
              </a:rPr>
              <a:t>(1);</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smtClean="0">
                <a:latin typeface="Consolas" panose="020B0609020204030204" pitchFamily="49" charset="0"/>
              </a:rPr>
              <a:t>(</a:t>
            </a:r>
            <a:r>
              <a:rPr lang="en-US" sz="2400" dirty="0" err="1" smtClean="0">
                <a:latin typeface="Consolas" panose="020B0609020204030204" pitchFamily="49" charset="0"/>
              </a:rPr>
              <a:t>frame.GetMethod</a:t>
            </a:r>
            <a:r>
              <a:rPr lang="en-US" sz="2400" dirty="0">
                <a:latin typeface="Consolas" panose="020B0609020204030204" pitchFamily="49" charset="0"/>
              </a:rPr>
              <a:t>().Name);</a:t>
            </a:r>
          </a:p>
          <a:p>
            <a:r>
              <a:rPr lang="en-US" sz="2400" dirty="0">
                <a:latin typeface="Consolas" panose="020B0609020204030204" pitchFamily="49" charset="0"/>
              </a:rPr>
              <a:t>}</a:t>
            </a:r>
          </a:p>
        </p:txBody>
      </p:sp>
      <p:sp>
        <p:nvSpPr>
          <p:cNvPr id="15" name="Rectangle 14"/>
          <p:cNvSpPr/>
          <p:nvPr/>
        </p:nvSpPr>
        <p:spPr>
          <a:xfrm>
            <a:off x="6725920" y="2290046"/>
            <a:ext cx="3129280" cy="44299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sp>
        <p:nvSpPr>
          <p:cNvPr id="14" name="TextBox 13"/>
          <p:cNvSpPr txBox="1"/>
          <p:nvPr/>
        </p:nvSpPr>
        <p:spPr>
          <a:xfrm>
            <a:off x="647008" y="1426447"/>
            <a:ext cx="5452134" cy="1569660"/>
          </a:xfrm>
          <a:prstGeom prst="rect">
            <a:avLst/>
          </a:prstGeom>
          <a:noFill/>
        </p:spPr>
        <p:txBody>
          <a:bodyPr wrap="none" rtlCol="0">
            <a:spAutoFit/>
          </a:bodyPr>
          <a:lstStyle/>
          <a:p>
            <a:r>
              <a:rPr lang="en-US" sz="2400" dirty="0">
                <a:latin typeface="Consolas" panose="020B0609020204030204" pitchFamily="49" charset="0"/>
              </a:rPr>
              <a:t>static void Main(string[] </a:t>
            </a:r>
            <a:r>
              <a:rPr lang="en-US" sz="2400" dirty="0" err="1">
                <a:latin typeface="Consolas" panose="020B0609020204030204" pitchFamily="49" charset="0"/>
              </a:rPr>
              <a:t>args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Program.GetCallingFrame</a:t>
            </a:r>
            <a:r>
              <a:rPr lang="en-US" sz="2400" dirty="0">
                <a:latin typeface="Consolas" panose="020B0609020204030204" pitchFamily="49" charset="0"/>
              </a:rPr>
              <a:t>();</a:t>
            </a:r>
          </a:p>
          <a:p>
            <a:r>
              <a:rPr lang="en-US" sz="24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3030220" y="3415347"/>
            <a:ext cx="8610600" cy="2181225"/>
          </a:xfrm>
          <a:prstGeom prst="rect">
            <a:avLst/>
          </a:prstGeom>
        </p:spPr>
      </p:pic>
    </p:spTree>
    <p:extLst>
      <p:ext uri="{BB962C8B-B14F-4D97-AF65-F5344CB8AC3E}">
        <p14:creationId xmlns:p14="http://schemas.microsoft.com/office/powerpoint/2010/main" val="21132501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Call Stacks	</a:t>
            </a:r>
            <a:endParaRPr lang="en-US" dirty="0"/>
          </a:p>
        </p:txBody>
      </p:sp>
      <p:pic>
        <p:nvPicPr>
          <p:cNvPr id="4" name="Picture 3"/>
          <p:cNvPicPr>
            <a:picLocks noChangeAspect="1"/>
          </p:cNvPicPr>
          <p:nvPr/>
        </p:nvPicPr>
        <p:blipFill>
          <a:blip r:embed="rId3"/>
          <a:stretch>
            <a:fillRect/>
          </a:stretch>
        </p:blipFill>
        <p:spPr>
          <a:xfrm>
            <a:off x="1233455" y="1270516"/>
            <a:ext cx="5045425" cy="1707388"/>
          </a:xfrm>
          <a:prstGeom prst="rect">
            <a:avLst/>
          </a:prstGeom>
        </p:spPr>
      </p:pic>
      <p:pic>
        <p:nvPicPr>
          <p:cNvPr id="5" name="Picture 4"/>
          <p:cNvPicPr>
            <a:picLocks noChangeAspect="1"/>
          </p:cNvPicPr>
          <p:nvPr/>
        </p:nvPicPr>
        <p:blipFill>
          <a:blip r:embed="rId4"/>
          <a:stretch>
            <a:fillRect/>
          </a:stretch>
        </p:blipFill>
        <p:spPr>
          <a:xfrm>
            <a:off x="988505" y="3453278"/>
            <a:ext cx="10292738" cy="2144882"/>
          </a:xfrm>
          <a:prstGeom prst="rect">
            <a:avLst/>
          </a:prstGeom>
        </p:spPr>
      </p:pic>
      <p:pic>
        <p:nvPicPr>
          <p:cNvPr id="6" name="Picture 5"/>
          <p:cNvPicPr>
            <a:picLocks noChangeAspect="1"/>
          </p:cNvPicPr>
          <p:nvPr/>
        </p:nvPicPr>
        <p:blipFill>
          <a:blip r:embed="rId5"/>
          <a:stretch>
            <a:fillRect/>
          </a:stretch>
        </p:blipFill>
        <p:spPr>
          <a:xfrm>
            <a:off x="6610429" y="1270516"/>
            <a:ext cx="4322963" cy="1707388"/>
          </a:xfrm>
          <a:prstGeom prst="rect">
            <a:avLst/>
          </a:prstGeom>
        </p:spPr>
      </p:pic>
    </p:spTree>
    <p:extLst>
      <p:ext uri="{BB962C8B-B14F-4D97-AF65-F5344CB8AC3E}">
        <p14:creationId xmlns:p14="http://schemas.microsoft.com/office/powerpoint/2010/main" val="6665238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Exceptions	</a:t>
            </a:r>
            <a:endParaRPr lang="en-US" dirty="0"/>
          </a:p>
        </p:txBody>
      </p:sp>
      <p:sp>
        <p:nvSpPr>
          <p:cNvPr id="4" name="TextBox 3"/>
          <p:cNvSpPr txBox="1"/>
          <p:nvPr/>
        </p:nvSpPr>
        <p:spPr>
          <a:xfrm>
            <a:off x="351148" y="1229360"/>
            <a:ext cx="11496032" cy="584775"/>
          </a:xfrm>
          <a:prstGeom prst="rect">
            <a:avLst/>
          </a:prstGeom>
          <a:noFill/>
        </p:spPr>
        <p:txBody>
          <a:bodyPr wrap="none" rtlCol="0">
            <a:spAutoFit/>
          </a:bodyPr>
          <a:lstStyle/>
          <a:p>
            <a:pPr algn="ctr"/>
            <a:r>
              <a:rPr lang="en-US" sz="3200" dirty="0" smtClean="0"/>
              <a:t>Myth: Let’s catch all exceptions to make the application stable!</a:t>
            </a:r>
            <a:endParaRPr lang="en-US" sz="3200" dirty="0"/>
          </a:p>
        </p:txBody>
      </p:sp>
      <p:pic>
        <p:nvPicPr>
          <p:cNvPr id="5" name="Picture 2" descr="G:\JasonBock\Personal\Presentations\Exceptional Development\Pokem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771" y="2143760"/>
            <a:ext cx="3452742" cy="3654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http://24.media.tumblr.com/tumblr_lpflmeeqfz1ql3fxto1_500.jpg</a:t>
            </a:r>
          </a:p>
        </p:txBody>
      </p:sp>
    </p:spTree>
    <p:extLst>
      <p:ext uri="{BB962C8B-B14F-4D97-AF65-F5344CB8AC3E}">
        <p14:creationId xmlns:p14="http://schemas.microsoft.com/office/powerpoint/2010/main" val="1139001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Exceptions</a:t>
            </a:r>
            <a:r>
              <a:rPr lang="en-US" b="1" dirty="0" smtClean="0"/>
              <a:t>	</a:t>
            </a:r>
            <a:endParaRPr lang="en-US" b="1" dirty="0"/>
          </a:p>
        </p:txBody>
      </p:sp>
      <p:sp>
        <p:nvSpPr>
          <p:cNvPr id="7" name="TextBox 6"/>
          <p:cNvSpPr txBox="1"/>
          <p:nvPr/>
        </p:nvSpPr>
        <p:spPr>
          <a:xfrm>
            <a:off x="427139" y="1775120"/>
            <a:ext cx="11229356" cy="3046988"/>
          </a:xfrm>
          <a:prstGeom prst="rect">
            <a:avLst/>
          </a:prstGeom>
          <a:noFill/>
        </p:spPr>
        <p:txBody>
          <a:bodyPr wrap="none" rtlCol="0">
            <a:spAutoFit/>
          </a:bodyPr>
          <a:lstStyle/>
          <a:p>
            <a:r>
              <a:rPr lang="en-US" sz="2400" dirty="0" smtClean="0">
                <a:latin typeface="Consolas" panose="020B0609020204030204" pitchFamily="49" charset="0"/>
              </a:rPr>
              <a:t>try</a:t>
            </a:r>
          </a:p>
          <a:p>
            <a:r>
              <a:rPr lang="en-US" sz="2400" dirty="0" smtClean="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 = new </a:t>
            </a:r>
            <a:r>
              <a:rPr lang="en-US" sz="2400" dirty="0" err="1">
                <a:latin typeface="Consolas" panose="020B0609020204030204" pitchFamily="49" charset="0"/>
              </a:rPr>
              <a:t>CollatzConjecture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err="1" smtClean="0">
                <a:latin typeface="Consolas" panose="020B0609020204030204" pitchFamily="49" charset="0"/>
              </a:rPr>
              <a:t>Numbers.NumberThatWillAlwaysCauseStackOverflow</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  $"</a:t>
            </a:r>
            <a:r>
              <a:rPr lang="en-US" sz="2400" dirty="0">
                <a:latin typeface="Consolas" panose="020B0609020204030204" pitchFamily="49" charset="0"/>
              </a:rPr>
              <a:t>Value: {</a:t>
            </a:r>
            <a:r>
              <a:rPr lang="en-US" sz="2400" dirty="0" err="1">
                <a:latin typeface="Consolas" panose="020B0609020204030204" pitchFamily="49" charset="0"/>
              </a:rPr>
              <a:t>collatz.Value</a:t>
            </a:r>
            <a:r>
              <a:rPr lang="en-US" sz="2400" dirty="0">
                <a:latin typeface="Consolas" panose="020B0609020204030204" pitchFamily="49" charset="0"/>
              </a:rPr>
              <a:t>}, Iterations: {</a:t>
            </a:r>
            <a:r>
              <a:rPr lang="en-US" sz="2400" dirty="0" err="1">
                <a:latin typeface="Consolas" panose="020B0609020204030204" pitchFamily="49" charset="0"/>
              </a:rPr>
              <a:t>collatz.Iterations</a:t>
            </a:r>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smtClean="0">
                <a:latin typeface="Consolas" panose="020B0609020204030204" pitchFamily="49" charset="0"/>
              </a:rPr>
              <a:t>}</a:t>
            </a:r>
          </a:p>
          <a:p>
            <a:r>
              <a:rPr lang="en-US" sz="2400" dirty="0" smtClean="0">
                <a:latin typeface="Consolas" panose="020B0609020204030204" pitchFamily="49" charset="0"/>
              </a:rPr>
              <a:t>catch { }</a:t>
            </a:r>
          </a:p>
        </p:txBody>
      </p:sp>
    </p:spTree>
    <p:extLst>
      <p:ext uri="{BB962C8B-B14F-4D97-AF65-F5344CB8AC3E}">
        <p14:creationId xmlns:p14="http://schemas.microsoft.com/office/powerpoint/2010/main" val="112233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StackOverflowException</a:t>
            </a:r>
            <a:endParaRPr lang="en-US" dirty="0" smtClean="0"/>
          </a:p>
          <a:p>
            <a:r>
              <a:rPr lang="en-US" dirty="0" err="1" smtClean="0"/>
              <a:t>ThreadAbortException</a:t>
            </a:r>
            <a:endParaRPr lang="en-US" dirty="0" smtClean="0"/>
          </a:p>
          <a:p>
            <a:r>
              <a:rPr lang="en-US" dirty="0" smtClean="0"/>
              <a:t>Corrupted State Exceptions (e.g. </a:t>
            </a:r>
            <a:r>
              <a:rPr lang="en-US" dirty="0" err="1" smtClean="0"/>
              <a:t>AccessViolationException</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smtClean="0"/>
              <a:t>Myths - Exceptions</a:t>
            </a:r>
            <a:endParaRPr lang="en-US" dirty="0"/>
          </a:p>
        </p:txBody>
      </p:sp>
    </p:spTree>
    <p:extLst>
      <p:ext uri="{BB962C8B-B14F-4D97-AF65-F5344CB8AC3E}">
        <p14:creationId xmlns:p14="http://schemas.microsoft.com/office/powerpoint/2010/main" val="29913088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Exceptions</a:t>
            </a:r>
            <a:r>
              <a:rPr lang="en-US" b="1" dirty="0" smtClean="0"/>
              <a:t>	</a:t>
            </a:r>
            <a:endParaRPr lang="en-US" b="1" dirty="0"/>
          </a:p>
        </p:txBody>
      </p:sp>
      <p:sp>
        <p:nvSpPr>
          <p:cNvPr id="7" name="TextBox 6"/>
          <p:cNvSpPr txBox="1"/>
          <p:nvPr/>
        </p:nvSpPr>
        <p:spPr>
          <a:xfrm>
            <a:off x="1673892" y="1643040"/>
            <a:ext cx="8850500" cy="3785652"/>
          </a:xfrm>
          <a:prstGeom prst="rect">
            <a:avLst/>
          </a:prstGeom>
          <a:noFill/>
        </p:spPr>
        <p:txBody>
          <a:bodyPr wrap="none" rtlCol="0">
            <a:spAutoFit/>
          </a:bodyPr>
          <a:lstStyle/>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int.Parse</a:t>
            </a:r>
            <a:r>
              <a:rPr lang="en-US" sz="2400" dirty="0" smtClean="0">
                <a:latin typeface="Consolas" panose="020B0609020204030204" pitchFamily="49" charset="0"/>
              </a:rPr>
              <a:t>(</a:t>
            </a:r>
            <a:r>
              <a:rPr lang="en-US" sz="2400" dirty="0" err="1" smtClean="0">
                <a:latin typeface="Consolas" panose="020B0609020204030204" pitchFamily="49" charset="0"/>
              </a:rPr>
              <a:t>ParseVsTryParse.BadValue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catch (</a:t>
            </a:r>
            <a:r>
              <a:rPr lang="en-US" sz="2400" dirty="0" err="1">
                <a:latin typeface="Consolas" panose="020B0609020204030204" pitchFamily="49" charset="0"/>
              </a:rPr>
              <a:t>FormatException</a:t>
            </a:r>
            <a:r>
              <a:rPr lang="en-US" sz="2400" dirty="0">
                <a:latin typeface="Consolas" panose="020B0609020204030204" pitchFamily="49" charset="0"/>
              </a:rPr>
              <a:t>) { </a:t>
            </a:r>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Versus...</a:t>
            </a:r>
          </a:p>
          <a:p>
            <a:endParaRPr lang="en-US" sz="2400" dirty="0">
              <a:latin typeface="Consolas" panose="020B0609020204030204" pitchFamily="49" charset="0"/>
            </a:endParaRPr>
          </a:p>
          <a:p>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a:latin typeface="Consolas" panose="020B0609020204030204" pitchFamily="49" charset="0"/>
              </a:rPr>
              <a:t>result = 0;</a:t>
            </a:r>
          </a:p>
          <a:p>
            <a:r>
              <a:rPr lang="en-US" sz="2400" dirty="0" err="1" smtClean="0">
                <a:latin typeface="Consolas" panose="020B0609020204030204" pitchFamily="49" charset="0"/>
              </a:rPr>
              <a:t>int.TryParse</a:t>
            </a:r>
            <a:r>
              <a:rPr lang="en-US" sz="2400" dirty="0" smtClean="0">
                <a:latin typeface="Consolas" panose="020B0609020204030204" pitchFamily="49" charset="0"/>
              </a:rPr>
              <a:t>(</a:t>
            </a:r>
            <a:r>
              <a:rPr lang="en-US" sz="2400" dirty="0" err="1" smtClean="0">
                <a:latin typeface="Consolas" panose="020B0609020204030204" pitchFamily="49" charset="0"/>
              </a:rPr>
              <a:t>ParseVsTryParse.BadValue</a:t>
            </a:r>
            <a:r>
              <a:rPr lang="en-US" sz="2400" dirty="0">
                <a:latin typeface="Consolas" panose="020B0609020204030204" pitchFamily="49" charset="0"/>
              </a:rPr>
              <a:t>, out result</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663904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Exceptions</a:t>
            </a:r>
            <a:r>
              <a:rPr lang="en-US" b="1" dirty="0" smtClean="0"/>
              <a:t>	</a:t>
            </a:r>
            <a:endParaRPr lang="en-US" b="1" dirty="0"/>
          </a:p>
        </p:txBody>
      </p:sp>
      <p:sp>
        <p:nvSpPr>
          <p:cNvPr id="7" name="TextBox 6"/>
          <p:cNvSpPr txBox="1"/>
          <p:nvPr/>
        </p:nvSpPr>
        <p:spPr>
          <a:xfrm>
            <a:off x="6374240" y="2590003"/>
            <a:ext cx="5352747" cy="2462213"/>
          </a:xfrm>
          <a:prstGeom prst="rect">
            <a:avLst/>
          </a:prstGeom>
          <a:noFill/>
          <a:ln w="25400">
            <a:solidFill>
              <a:schemeClr val="tx1"/>
            </a:solidFill>
          </a:ln>
        </p:spPr>
        <p:txBody>
          <a:bodyPr wrap="none" rtlCol="0">
            <a:spAutoFit/>
          </a:bodyPr>
          <a:lstStyle/>
          <a:p>
            <a:r>
              <a:rPr lang="en-US" sz="1400" dirty="0">
                <a:latin typeface="Consolas" panose="020B0609020204030204" pitchFamily="49" charset="0"/>
              </a:rPr>
              <a:t>if ((style &amp; </a:t>
            </a:r>
            <a:r>
              <a:rPr lang="en-US" sz="1400" dirty="0" err="1">
                <a:latin typeface="Consolas" panose="020B0609020204030204" pitchFamily="49" charset="0"/>
              </a:rPr>
              <a:t>NumberStyles.AllowHexSpecifier</a:t>
            </a:r>
            <a:r>
              <a:rPr lang="en-US" sz="1400" dirty="0">
                <a:latin typeface="Consolas" panose="020B0609020204030204" pitchFamily="49" charset="0"/>
              </a:rPr>
              <a:t>) != 0) {</a:t>
            </a:r>
          </a:p>
          <a:p>
            <a:r>
              <a:rPr lang="en-US" sz="1400" dirty="0">
                <a:latin typeface="Consolas" panose="020B0609020204030204" pitchFamily="49" charset="0"/>
              </a:rPr>
              <a:t>  if (!HexNumberToInt32(ref number, ref result)) { </a:t>
            </a:r>
          </a:p>
          <a:p>
            <a:r>
              <a:rPr lang="en-US" sz="1400" dirty="0">
                <a:latin typeface="Consolas" panose="020B0609020204030204" pitchFamily="49" charset="0"/>
              </a:rPr>
              <a:t>    return false;</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else {</a:t>
            </a:r>
          </a:p>
          <a:p>
            <a:r>
              <a:rPr lang="en-US" sz="1400" dirty="0">
                <a:latin typeface="Consolas" panose="020B0609020204030204" pitchFamily="49" charset="0"/>
              </a:rPr>
              <a:t>  if (!NumberToInt32(ref number, ref result)) {</a:t>
            </a:r>
          </a:p>
          <a:p>
            <a:r>
              <a:rPr lang="en-US" sz="1400" dirty="0">
                <a:latin typeface="Consolas" panose="020B0609020204030204" pitchFamily="49" charset="0"/>
              </a:rPr>
              <a:t>    return false;</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return true;</a:t>
            </a:r>
          </a:p>
        </p:txBody>
      </p:sp>
      <p:sp>
        <p:nvSpPr>
          <p:cNvPr id="4" name="TextBox 3"/>
          <p:cNvSpPr txBox="1"/>
          <p:nvPr/>
        </p:nvSpPr>
        <p:spPr>
          <a:xfrm>
            <a:off x="475012" y="2374560"/>
            <a:ext cx="5650906" cy="2893100"/>
          </a:xfrm>
          <a:prstGeom prst="rect">
            <a:avLst/>
          </a:prstGeom>
          <a:noFill/>
          <a:ln w="25400">
            <a:solidFill>
              <a:schemeClr val="tx1"/>
            </a:solidFill>
          </a:ln>
        </p:spPr>
        <p:txBody>
          <a:bodyPr wrap="none" rtlCol="0">
            <a:spAutoFit/>
          </a:bodyPr>
          <a:lstStyle/>
          <a:p>
            <a:r>
              <a:rPr lang="en-US" sz="1400" dirty="0">
                <a:latin typeface="Consolas" panose="020B0609020204030204" pitchFamily="49" charset="0"/>
              </a:rPr>
              <a:t>if ((style &amp; </a:t>
            </a:r>
            <a:r>
              <a:rPr lang="en-US" sz="1400" dirty="0" err="1">
                <a:latin typeface="Consolas" panose="020B0609020204030204" pitchFamily="49" charset="0"/>
              </a:rPr>
              <a:t>NumberStyles.AllowHexSpecifier</a:t>
            </a:r>
            <a:r>
              <a:rPr lang="en-US" sz="1400" dirty="0">
                <a:latin typeface="Consolas" panose="020B0609020204030204" pitchFamily="49" charset="0"/>
              </a:rPr>
              <a:t>) != 0) {</a:t>
            </a:r>
          </a:p>
          <a:p>
            <a:r>
              <a:rPr lang="en-US" sz="1400" dirty="0">
                <a:latin typeface="Consolas" panose="020B0609020204030204" pitchFamily="49" charset="0"/>
              </a:rPr>
              <a:t>  if (!HexNumberToInt32(ref number, ref </a:t>
            </a:r>
            <a:r>
              <a:rPr lang="en-US" sz="1400" dirty="0" err="1">
                <a:latin typeface="Consolas" panose="020B0609020204030204" pitchFamily="49" charset="0"/>
              </a:rPr>
              <a:t>i</a:t>
            </a:r>
            <a:r>
              <a:rPr lang="en-US" sz="1400" dirty="0">
                <a:latin typeface="Consolas" panose="020B0609020204030204" pitchFamily="49" charset="0"/>
              </a:rPr>
              <a:t>)) { </a:t>
            </a:r>
          </a:p>
          <a:p>
            <a:r>
              <a:rPr lang="en-US" sz="1400" dirty="0">
                <a:latin typeface="Consolas" panose="020B0609020204030204" pitchFamily="49" charset="0"/>
              </a:rPr>
              <a:t>    throw new </a:t>
            </a:r>
            <a:r>
              <a:rPr lang="en-US" sz="1400" dirty="0" err="1">
                <a:latin typeface="Consolas" panose="020B0609020204030204" pitchFamily="49" charset="0"/>
              </a:rPr>
              <a:t>OverflowException</a:t>
            </a:r>
            <a:r>
              <a:rPr lang="en-US" sz="1400" dirty="0">
                <a:latin typeface="Consolas" panose="020B0609020204030204" pitchFamily="49" charset="0"/>
              </a:rPr>
              <a:t>(</a:t>
            </a:r>
          </a:p>
          <a:p>
            <a:r>
              <a:rPr lang="en-US" sz="1400" dirty="0" smtClean="0">
                <a:latin typeface="Consolas" panose="020B0609020204030204" pitchFamily="49" charset="0"/>
              </a:rPr>
              <a:t>      </a:t>
            </a:r>
            <a:r>
              <a:rPr lang="en-US" sz="1400" dirty="0" err="1" smtClean="0">
                <a:latin typeface="Consolas" panose="020B0609020204030204" pitchFamily="49" charset="0"/>
              </a:rPr>
              <a:t>Environment.GetResourceString</a:t>
            </a:r>
            <a:r>
              <a:rPr lang="en-US" sz="1400" dirty="0">
                <a:latin typeface="Consolas" panose="020B0609020204030204" pitchFamily="49" charset="0"/>
              </a:rPr>
              <a:t>("Overflow_Int32"));</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else {</a:t>
            </a:r>
          </a:p>
          <a:p>
            <a:r>
              <a:rPr lang="en-US" sz="1400" dirty="0">
                <a:latin typeface="Consolas" panose="020B0609020204030204" pitchFamily="49" charset="0"/>
              </a:rPr>
              <a:t>  if (!NumberToInt32(ref number, ref </a:t>
            </a:r>
            <a:r>
              <a:rPr lang="en-US" sz="1400" dirty="0" err="1">
                <a:latin typeface="Consolas" panose="020B0609020204030204" pitchFamily="49" charset="0"/>
              </a:rPr>
              <a:t>i</a:t>
            </a:r>
            <a:r>
              <a:rPr lang="en-US" sz="1400" dirty="0">
                <a:latin typeface="Consolas" panose="020B0609020204030204" pitchFamily="49" charset="0"/>
              </a:rPr>
              <a:t>)) {</a:t>
            </a:r>
          </a:p>
          <a:p>
            <a:r>
              <a:rPr lang="en-US" sz="1400" dirty="0">
                <a:latin typeface="Consolas" panose="020B0609020204030204" pitchFamily="49" charset="0"/>
              </a:rPr>
              <a:t>    throw new </a:t>
            </a:r>
            <a:r>
              <a:rPr lang="en-US" sz="1400" dirty="0" err="1">
                <a:latin typeface="Consolas" panose="020B0609020204030204" pitchFamily="49" charset="0"/>
              </a:rPr>
              <a:t>OverflowException</a:t>
            </a:r>
            <a:r>
              <a:rPr lang="en-US" sz="1400" dirty="0">
                <a:latin typeface="Consolas" panose="020B0609020204030204" pitchFamily="49" charset="0"/>
              </a:rPr>
              <a:t>(</a:t>
            </a:r>
          </a:p>
          <a:p>
            <a:r>
              <a:rPr lang="en-US" sz="1400" dirty="0" smtClean="0">
                <a:latin typeface="Consolas" panose="020B0609020204030204" pitchFamily="49" charset="0"/>
              </a:rPr>
              <a:t>      </a:t>
            </a:r>
            <a:r>
              <a:rPr lang="en-US" sz="1400" dirty="0" err="1" smtClean="0">
                <a:latin typeface="Consolas" panose="020B0609020204030204" pitchFamily="49" charset="0"/>
              </a:rPr>
              <a:t>Environment.GetResourceString</a:t>
            </a:r>
            <a:r>
              <a:rPr lang="en-US" sz="1400" dirty="0">
                <a:latin typeface="Consolas" panose="020B0609020204030204" pitchFamily="49" charset="0"/>
              </a:rPr>
              <a:t>("Overflow_Int32"));</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return </a:t>
            </a:r>
            <a:r>
              <a:rPr lang="en-US" sz="1400" dirty="0" err="1">
                <a:latin typeface="Consolas" panose="020B0609020204030204" pitchFamily="49" charset="0"/>
              </a:rPr>
              <a:t>i</a:t>
            </a:r>
            <a:r>
              <a:rPr lang="en-US" sz="1400" dirty="0">
                <a:latin typeface="Consolas" panose="020B0609020204030204" pitchFamily="49" charset="0"/>
              </a:rPr>
              <a:t>; </a:t>
            </a:r>
          </a:p>
        </p:txBody>
      </p:sp>
      <p:sp>
        <p:nvSpPr>
          <p:cNvPr id="2" name="TextBox 1"/>
          <p:cNvSpPr txBox="1"/>
          <p:nvPr/>
        </p:nvSpPr>
        <p:spPr>
          <a:xfrm>
            <a:off x="2009086" y="1798320"/>
            <a:ext cx="2582758" cy="369332"/>
          </a:xfrm>
          <a:prstGeom prst="rect">
            <a:avLst/>
          </a:prstGeom>
          <a:noFill/>
        </p:spPr>
        <p:txBody>
          <a:bodyPr wrap="none" rtlCol="0">
            <a:spAutoFit/>
          </a:bodyPr>
          <a:lstStyle/>
          <a:p>
            <a:pPr algn="ctr"/>
            <a:r>
              <a:rPr lang="en-US" dirty="0" smtClean="0"/>
              <a:t>Parse() Implementation</a:t>
            </a:r>
            <a:endParaRPr lang="en-US" dirty="0"/>
          </a:p>
        </p:txBody>
      </p:sp>
      <p:sp>
        <p:nvSpPr>
          <p:cNvPr id="6" name="TextBox 5"/>
          <p:cNvSpPr txBox="1"/>
          <p:nvPr/>
        </p:nvSpPr>
        <p:spPr>
          <a:xfrm>
            <a:off x="7596817" y="1798320"/>
            <a:ext cx="2907591" cy="369332"/>
          </a:xfrm>
          <a:prstGeom prst="rect">
            <a:avLst/>
          </a:prstGeom>
          <a:noFill/>
        </p:spPr>
        <p:txBody>
          <a:bodyPr wrap="none" rtlCol="0">
            <a:spAutoFit/>
          </a:bodyPr>
          <a:lstStyle/>
          <a:p>
            <a:pPr algn="ctr"/>
            <a:r>
              <a:rPr lang="en-US" dirty="0" err="1" smtClean="0"/>
              <a:t>TryParse</a:t>
            </a:r>
            <a:r>
              <a:rPr lang="en-US" dirty="0" smtClean="0"/>
              <a:t>() Implementation</a:t>
            </a:r>
            <a:endParaRPr lang="en-US" dirty="0"/>
          </a:p>
        </p:txBody>
      </p:sp>
      <p:cxnSp>
        <p:nvCxnSpPr>
          <p:cNvPr id="8" name="Straight Arrow Connector 7"/>
          <p:cNvCxnSpPr/>
          <p:nvPr/>
        </p:nvCxnSpPr>
        <p:spPr>
          <a:xfrm flipH="1" flipV="1">
            <a:off x="3749040" y="2956560"/>
            <a:ext cx="3037840" cy="2133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749040" y="4236720"/>
            <a:ext cx="3021440" cy="101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http://referencesource.microsoft.com/#mscorlib/system/int32.cs,225942ed7b7a3252,references</a:t>
            </a:r>
          </a:p>
        </p:txBody>
      </p:sp>
    </p:spTree>
    <p:extLst>
      <p:ext uri="{BB962C8B-B14F-4D97-AF65-F5344CB8AC3E}">
        <p14:creationId xmlns:p14="http://schemas.microsoft.com/office/powerpoint/2010/main" val="34754001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Exceptions</a:t>
            </a:r>
            <a:r>
              <a:rPr lang="en-US" b="1" dirty="0" smtClean="0"/>
              <a:t>	</a:t>
            </a:r>
            <a:endParaRPr lang="en-US" b="1" dirty="0"/>
          </a:p>
        </p:txBody>
      </p:sp>
      <p:pic>
        <p:nvPicPr>
          <p:cNvPr id="10" name="Picture 9"/>
          <p:cNvPicPr>
            <a:picLocks noChangeAspect="1"/>
          </p:cNvPicPr>
          <p:nvPr/>
        </p:nvPicPr>
        <p:blipFill>
          <a:blip r:embed="rId3"/>
          <a:stretch>
            <a:fillRect/>
          </a:stretch>
        </p:blipFill>
        <p:spPr>
          <a:xfrm>
            <a:off x="3251566" y="1338064"/>
            <a:ext cx="5695152" cy="3223260"/>
          </a:xfrm>
          <a:prstGeom prst="rect">
            <a:avLst/>
          </a:prstGeom>
        </p:spPr>
      </p:pic>
      <p:sp>
        <p:nvSpPr>
          <p:cNvPr id="12" name="TextBox 11"/>
          <p:cNvSpPr txBox="1"/>
          <p:nvPr/>
        </p:nvSpPr>
        <p:spPr>
          <a:xfrm>
            <a:off x="2179735" y="5104246"/>
            <a:ext cx="7838814" cy="461665"/>
          </a:xfrm>
          <a:prstGeom prst="rect">
            <a:avLst/>
          </a:prstGeom>
          <a:noFill/>
        </p:spPr>
        <p:txBody>
          <a:bodyPr wrap="none" rtlCol="0">
            <a:spAutoFit/>
          </a:bodyPr>
          <a:lstStyle/>
          <a:p>
            <a:pPr algn="ctr"/>
            <a:r>
              <a:rPr lang="en-US" sz="2400" dirty="0" err="1" smtClean="0"/>
              <a:t>TryParse</a:t>
            </a:r>
            <a:r>
              <a:rPr lang="en-US" sz="2400" dirty="0" smtClean="0"/>
              <a:t>() Implementation: 3 orders of magnitude faster</a:t>
            </a:r>
            <a:endParaRPr lang="en-US" sz="2400" dirty="0"/>
          </a:p>
        </p:txBody>
      </p:sp>
    </p:spTree>
    <p:extLst>
      <p:ext uri="{BB962C8B-B14F-4D97-AF65-F5344CB8AC3E}">
        <p14:creationId xmlns:p14="http://schemas.microsoft.com/office/powerpoint/2010/main" val="33941543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Timing Exceptions</a:t>
            </a:r>
            <a:endParaRPr lang="en-US" dirty="0"/>
          </a:p>
        </p:txBody>
      </p:sp>
      <p:sp>
        <p:nvSpPr>
          <p:cNvPr id="3" name="Text Placeholder 2"/>
          <p:cNvSpPr>
            <a:spLocks noGrp="1"/>
          </p:cNvSpPr>
          <p:nvPr>
            <p:ph type="body" idx="1"/>
          </p:nvPr>
        </p:nvSpPr>
        <p:spPr/>
        <p:txBody>
          <a:bodyPr/>
          <a:lstStyle/>
          <a:p>
            <a:r>
              <a:rPr lang="en-US" dirty="0" smtClean="0"/>
              <a:t>Busting .NET Myths</a:t>
            </a:r>
            <a:endParaRPr lang="en-US" dirty="0"/>
          </a:p>
        </p:txBody>
      </p:sp>
    </p:spTree>
    <p:extLst>
      <p:ext uri="{BB962C8B-B14F-4D97-AF65-F5344CB8AC3E}">
        <p14:creationId xmlns:p14="http://schemas.microsoft.com/office/powerpoint/2010/main" val="1418390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382" y="1030427"/>
            <a:ext cx="7335520" cy="4885456"/>
          </a:xfrm>
          <a:prstGeom prst="rect">
            <a:avLst/>
          </a:prstGeom>
        </p:spPr>
      </p:pic>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http://farm4.staticflickr.com/3161/2592753468_ec0e9932dc_z.jpg?zz=1</a:t>
            </a:r>
          </a:p>
        </p:txBody>
      </p:sp>
    </p:spTree>
    <p:extLst>
      <p:ext uri="{BB962C8B-B14F-4D97-AF65-F5344CB8AC3E}">
        <p14:creationId xmlns:p14="http://schemas.microsoft.com/office/powerpoint/2010/main" val="1534557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Variance	</a:t>
            </a:r>
            <a:endParaRPr lang="en-US" dirty="0"/>
          </a:p>
        </p:txBody>
      </p:sp>
      <p:sp>
        <p:nvSpPr>
          <p:cNvPr id="2" name="TextBox 1"/>
          <p:cNvSpPr txBox="1"/>
          <p:nvPr/>
        </p:nvSpPr>
        <p:spPr>
          <a:xfrm>
            <a:off x="2260597" y="1229360"/>
            <a:ext cx="7677102" cy="584775"/>
          </a:xfrm>
          <a:prstGeom prst="rect">
            <a:avLst/>
          </a:prstGeom>
          <a:noFill/>
        </p:spPr>
        <p:txBody>
          <a:bodyPr wrap="none" rtlCol="0">
            <a:spAutoFit/>
          </a:bodyPr>
          <a:lstStyle/>
          <a:p>
            <a:pPr algn="ctr"/>
            <a:r>
              <a:rPr lang="en-US" sz="3200" dirty="0" smtClean="0"/>
              <a:t>Myth: List assignments don’t make sense</a:t>
            </a:r>
            <a:endParaRPr lang="en-US" sz="3200" dirty="0"/>
          </a:p>
        </p:txBody>
      </p:sp>
      <p:sp>
        <p:nvSpPr>
          <p:cNvPr id="4" name="Rectangle 3"/>
          <p:cNvSpPr/>
          <p:nvPr/>
        </p:nvSpPr>
        <p:spPr>
          <a:xfrm>
            <a:off x="1930400" y="2296160"/>
            <a:ext cx="2357120" cy="114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Puzzle</a:t>
            </a:r>
            <a:endParaRPr lang="en-US" dirty="0"/>
          </a:p>
        </p:txBody>
      </p:sp>
      <p:sp>
        <p:nvSpPr>
          <p:cNvPr id="7" name="Rectangle 6"/>
          <p:cNvSpPr/>
          <p:nvPr/>
        </p:nvSpPr>
        <p:spPr>
          <a:xfrm>
            <a:off x="1930400" y="4399280"/>
            <a:ext cx="2357120" cy="114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CombinationPuzzle</a:t>
            </a:r>
            <a:endParaRPr lang="en-US" dirty="0"/>
          </a:p>
        </p:txBody>
      </p:sp>
      <p:cxnSp>
        <p:nvCxnSpPr>
          <p:cNvPr id="9" name="Straight Arrow Connector 8"/>
          <p:cNvCxnSpPr>
            <a:stCxn id="7" idx="0"/>
            <a:endCxn id="4" idx="2"/>
          </p:cNvCxnSpPr>
          <p:nvPr/>
        </p:nvCxnSpPr>
        <p:spPr>
          <a:xfrm flipV="1">
            <a:off x="3108960" y="3444240"/>
            <a:ext cx="0" cy="955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47920" y="3506261"/>
            <a:ext cx="5622052" cy="830997"/>
          </a:xfrm>
          <a:prstGeom prst="rect">
            <a:avLst/>
          </a:prstGeom>
          <a:noFill/>
        </p:spPr>
        <p:txBody>
          <a:bodyPr wrap="none" rtlCol="0">
            <a:spAutoFit/>
          </a:bodyPr>
          <a:lstStyle/>
          <a:p>
            <a:r>
              <a:rPr lang="en-US" sz="2400" dirty="0" err="1" smtClean="0">
                <a:latin typeface="Consolas" panose="020B0609020204030204" pitchFamily="49" charset="0"/>
              </a:rPr>
              <a:t>IList</a:t>
            </a:r>
            <a:r>
              <a:rPr lang="en-US" sz="2400" dirty="0" smtClean="0">
                <a:latin typeface="Consolas" panose="020B0609020204030204" pitchFamily="49" charset="0"/>
              </a:rPr>
              <a:t>&lt;Puzzle&gt; puzzles = </a:t>
            </a:r>
          </a:p>
          <a:p>
            <a:r>
              <a:rPr lang="en-US" sz="2400" dirty="0">
                <a:latin typeface="Consolas" panose="020B0609020204030204" pitchFamily="49" charset="0"/>
              </a:rPr>
              <a:t> </a:t>
            </a:r>
            <a:r>
              <a:rPr lang="en-US" sz="2400" dirty="0" smtClean="0">
                <a:latin typeface="Consolas" panose="020B0609020204030204" pitchFamily="49" charset="0"/>
              </a:rPr>
              <a:t> new List&lt;</a:t>
            </a:r>
            <a:r>
              <a:rPr lang="en-US" sz="2400" dirty="0" err="1" smtClean="0">
                <a:latin typeface="Consolas" panose="020B0609020204030204" pitchFamily="49" charset="0"/>
              </a:rPr>
              <a:t>CombinationPuzzle</a:t>
            </a:r>
            <a:r>
              <a:rPr lang="en-US" sz="2400" dirty="0" smtClean="0">
                <a:latin typeface="Consolas" panose="020B0609020204030204" pitchFamily="49" charset="0"/>
              </a:rPr>
              <a:t>&gt;();</a:t>
            </a:r>
            <a:endParaRPr lang="en-US" sz="2400" dirty="0">
              <a:latin typeface="Consolas" panose="020B0609020204030204" pitchFamily="49" charset="0"/>
            </a:endParaRPr>
          </a:p>
        </p:txBody>
      </p:sp>
      <p:sp>
        <p:nvSpPr>
          <p:cNvPr id="11" name="TextBox 10"/>
          <p:cNvSpPr txBox="1"/>
          <p:nvPr/>
        </p:nvSpPr>
        <p:spPr>
          <a:xfrm>
            <a:off x="8026400" y="5232400"/>
            <a:ext cx="1385957" cy="369332"/>
          </a:xfrm>
          <a:prstGeom prst="rect">
            <a:avLst/>
          </a:prstGeom>
          <a:noFill/>
        </p:spPr>
        <p:txBody>
          <a:bodyPr wrap="none" rtlCol="0">
            <a:spAutoFit/>
          </a:bodyPr>
          <a:lstStyle/>
          <a:p>
            <a:r>
              <a:rPr lang="en-US" dirty="0" smtClean="0"/>
              <a:t>Won’t work!</a:t>
            </a:r>
            <a:endParaRPr lang="en-US" dirty="0"/>
          </a:p>
        </p:txBody>
      </p:sp>
      <p:cxnSp>
        <p:nvCxnSpPr>
          <p:cNvPr id="13" name="Straight Arrow Connector 12"/>
          <p:cNvCxnSpPr>
            <a:stCxn id="11" idx="0"/>
            <a:endCxn id="10" idx="2"/>
          </p:cNvCxnSpPr>
          <p:nvPr/>
        </p:nvCxnSpPr>
        <p:spPr>
          <a:xfrm flipH="1" flipV="1">
            <a:off x="7758946" y="4337258"/>
            <a:ext cx="960433" cy="895142"/>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6685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2290681" y="795142"/>
            <a:ext cx="7151317" cy="5262979"/>
          </a:xfrm>
          <a:prstGeom prst="rect">
            <a:avLst/>
          </a:prstGeom>
          <a:noFill/>
        </p:spPr>
        <p:txBody>
          <a:bodyPr wrap="none" rtlCol="0">
            <a:spAutoFit/>
          </a:bodyPr>
          <a:lstStyle/>
          <a:p>
            <a:r>
              <a:rPr lang="en-US" sz="2400" dirty="0" smtClean="0">
                <a:latin typeface="Consolas" panose="020B0609020204030204" pitchFamily="49" charset="0"/>
              </a:rPr>
              <a:t>public </a:t>
            </a:r>
            <a:r>
              <a:rPr lang="en-US" sz="2400" dirty="0">
                <a:latin typeface="Consolas" panose="020B0609020204030204" pitchFamily="49" charset="0"/>
              </a:rPr>
              <a:t>interface </a:t>
            </a:r>
            <a:r>
              <a:rPr lang="en-US" sz="2400" dirty="0" err="1">
                <a:latin typeface="Consolas" panose="020B0609020204030204" pitchFamily="49" charset="0"/>
              </a:rPr>
              <a:t>IInvariantProducer</a:t>
            </a:r>
            <a:r>
              <a:rPr lang="en-US" sz="2400" dirty="0">
                <a:latin typeface="Consolas" panose="020B0609020204030204" pitchFamily="49" charset="0"/>
              </a:rPr>
              <a:t>&lt;T&gt;</a:t>
            </a:r>
          </a:p>
          <a:p>
            <a:r>
              <a:rPr lang="en-US" sz="2400" dirty="0" smtClean="0">
                <a:latin typeface="Consolas" panose="020B0609020204030204" pitchFamily="49" charset="0"/>
              </a:rPr>
              <a:t>  where </a:t>
            </a:r>
            <a:r>
              <a:rPr lang="en-US" sz="2400" dirty="0">
                <a:latin typeface="Consolas" panose="020B0609020204030204" pitchFamily="49" charset="0"/>
              </a:rPr>
              <a:t>T : new()</a:t>
            </a:r>
          </a:p>
          <a:p>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smtClean="0">
                <a:latin typeface="Consolas" panose="020B0609020204030204" pitchFamily="49" charset="0"/>
              </a:rPr>
              <a:t>  T </a:t>
            </a:r>
            <a:r>
              <a:rPr lang="en-US" sz="2400" dirty="0">
                <a:latin typeface="Consolas" panose="020B0609020204030204" pitchFamily="49" charset="0"/>
              </a:rPr>
              <a:t>Produce();</a:t>
            </a:r>
          </a:p>
          <a:p>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public </a:t>
            </a:r>
            <a:r>
              <a:rPr lang="en-US" sz="2400" dirty="0">
                <a:latin typeface="Consolas" panose="020B0609020204030204" pitchFamily="49" charset="0"/>
              </a:rPr>
              <a:t>sealed class </a:t>
            </a:r>
            <a:r>
              <a:rPr lang="en-US" sz="2400" dirty="0" err="1">
                <a:latin typeface="Consolas" panose="020B0609020204030204" pitchFamily="49" charset="0"/>
              </a:rPr>
              <a:t>InvariantProducer</a:t>
            </a:r>
            <a:r>
              <a:rPr lang="en-US" sz="2400" dirty="0">
                <a:latin typeface="Consolas" panose="020B0609020204030204" pitchFamily="49" charset="0"/>
              </a:rPr>
              <a:t>&lt;T&gt;</a:t>
            </a:r>
          </a:p>
          <a:p>
            <a:r>
              <a:rPr lang="en-US" sz="2400" dirty="0" smtClean="0">
                <a:latin typeface="Consolas" panose="020B0609020204030204" pitchFamily="49" charset="0"/>
              </a:rPr>
              <a:t>  : </a:t>
            </a:r>
            <a:r>
              <a:rPr lang="en-US" sz="2400" dirty="0" err="1">
                <a:latin typeface="Consolas" panose="020B0609020204030204" pitchFamily="49" charset="0"/>
              </a:rPr>
              <a:t>IInvariantProducer</a:t>
            </a:r>
            <a:r>
              <a:rPr lang="en-US" sz="2400" dirty="0">
                <a:latin typeface="Consolas" panose="020B0609020204030204" pitchFamily="49" charset="0"/>
              </a:rPr>
              <a:t>&lt;T&gt; where T : new()</a:t>
            </a:r>
          </a:p>
          <a:p>
            <a:r>
              <a:rPr lang="en-US" sz="2400" dirty="0" smtClean="0">
                <a:latin typeface="Consolas" panose="020B0609020204030204" pitchFamily="49" charset="0"/>
              </a:rPr>
              <a:t>{</a:t>
            </a:r>
            <a:endParaRPr lang="en-US" sz="2400" dirty="0">
              <a:latin typeface="Consolas" panose="020B0609020204030204" pitchFamily="49" charset="0"/>
            </a:endParaRPr>
          </a:p>
          <a:p>
            <a:r>
              <a:rPr lang="en-US" sz="2400" dirty="0" smtClean="0">
                <a:latin typeface="Consolas" panose="020B0609020204030204" pitchFamily="49" charset="0"/>
              </a:rPr>
              <a:t>  public </a:t>
            </a:r>
            <a:r>
              <a:rPr lang="en-US" sz="2400" dirty="0">
                <a:latin typeface="Consolas" panose="020B0609020204030204" pitchFamily="49" charset="0"/>
              </a:rPr>
              <a:t>T Produce()</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return </a:t>
            </a:r>
            <a:r>
              <a:rPr lang="en-US" sz="2400" dirty="0">
                <a:latin typeface="Consolas" panose="020B0609020204030204" pitchFamily="49" charset="0"/>
              </a:rPr>
              <a:t>new 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2543061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386499" y="1933062"/>
            <a:ext cx="10719601" cy="3046988"/>
          </a:xfrm>
          <a:prstGeom prst="rect">
            <a:avLst/>
          </a:prstGeom>
          <a:noFill/>
        </p:spPr>
        <p:txBody>
          <a:bodyPr wrap="none" rtlCol="0">
            <a:spAutoFit/>
          </a:bodyPr>
          <a:lstStyle/>
          <a:p>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err="1" smtClean="0">
                <a:latin typeface="Consolas" panose="020B0609020204030204" pitchFamily="49" charset="0"/>
              </a:rPr>
              <a:t>invariantPuzzleProducer</a:t>
            </a:r>
            <a:r>
              <a:rPr lang="en-US" sz="2400" dirty="0" smtClean="0">
                <a:latin typeface="Consolas" panose="020B0609020204030204" pitchFamily="49" charset="0"/>
              </a:rPr>
              <a:t> = new </a:t>
            </a:r>
            <a:r>
              <a:rPr lang="en-US" sz="2400" dirty="0" err="1" smtClean="0">
                <a:latin typeface="Consolas" panose="020B0609020204030204" pitchFamily="49" charset="0"/>
              </a:rPr>
              <a:t>InvariantProducer</a:t>
            </a:r>
            <a:r>
              <a:rPr lang="en-US" sz="2400" dirty="0" smtClean="0">
                <a:latin typeface="Consolas" panose="020B0609020204030204" pitchFamily="49" charset="0"/>
              </a:rPr>
              <a:t>&lt;Puzzle&gt;();</a:t>
            </a:r>
          </a:p>
          <a:p>
            <a:r>
              <a:rPr lang="en-US" sz="2400" dirty="0" err="1" smtClean="0">
                <a:latin typeface="Consolas" panose="020B0609020204030204" pitchFamily="49" charset="0"/>
              </a:rPr>
              <a:t>var</a:t>
            </a:r>
            <a:r>
              <a:rPr lang="en-US" sz="2400" dirty="0" smtClean="0">
                <a:latin typeface="Consolas" panose="020B0609020204030204" pitchFamily="49" charset="0"/>
              </a:rPr>
              <a:t> </a:t>
            </a:r>
            <a:r>
              <a:rPr lang="en-US" sz="2400" dirty="0" err="1" smtClean="0">
                <a:latin typeface="Consolas" panose="020B0609020204030204" pitchFamily="49" charset="0"/>
              </a:rPr>
              <a:t>invariantCombinationPuzzleProducer</a:t>
            </a:r>
            <a:r>
              <a:rPr lang="en-US" sz="2400" dirty="0" smtClean="0">
                <a:latin typeface="Consolas" panose="020B0609020204030204" pitchFamily="49" charset="0"/>
              </a:rPr>
              <a:t> = </a:t>
            </a:r>
          </a:p>
          <a:p>
            <a:r>
              <a:rPr lang="en-US" sz="2400" dirty="0" smtClean="0">
                <a:latin typeface="Consolas" panose="020B0609020204030204" pitchFamily="49" charset="0"/>
              </a:rPr>
              <a:t>  new </a:t>
            </a:r>
            <a:r>
              <a:rPr lang="en-US" sz="2400" dirty="0" err="1" smtClean="0">
                <a:latin typeface="Consolas" panose="020B0609020204030204" pitchFamily="49" charset="0"/>
              </a:rPr>
              <a:t>InvariantProducer</a:t>
            </a:r>
            <a:r>
              <a:rPr lang="en-US" sz="2400" dirty="0" smtClean="0">
                <a:latin typeface="Consolas" panose="020B0609020204030204" pitchFamily="49" charset="0"/>
              </a:rPr>
              <a:t>&lt;</a:t>
            </a:r>
            <a:r>
              <a:rPr lang="en-US" sz="2400" dirty="0" err="1" smtClean="0">
                <a:latin typeface="Consolas" panose="020B0609020204030204" pitchFamily="49" charset="0"/>
              </a:rPr>
              <a:t>CombinationPuzzle</a:t>
            </a:r>
            <a:r>
              <a:rPr lang="en-US" sz="2400" dirty="0" smtClean="0">
                <a:latin typeface="Consolas" panose="020B0609020204030204" pitchFamily="49" charset="0"/>
              </a:rPr>
              <a:t>&gt;();</a:t>
            </a:r>
          </a:p>
          <a:p>
            <a:endParaRPr lang="en-US" sz="2400" dirty="0" smtClean="0">
              <a:latin typeface="Consolas" panose="020B0609020204030204" pitchFamily="49" charset="0"/>
            </a:endParaRPr>
          </a:p>
          <a:p>
            <a:r>
              <a:rPr lang="en-US" sz="2400" dirty="0" err="1" smtClean="0">
                <a:latin typeface="Consolas" panose="020B0609020204030204" pitchFamily="49" charset="0"/>
              </a:rPr>
              <a:t>invariantPuzzleProducer</a:t>
            </a:r>
            <a:r>
              <a:rPr lang="en-US" sz="2400" dirty="0" smtClean="0">
                <a:latin typeface="Consolas" panose="020B0609020204030204" pitchFamily="49" charset="0"/>
              </a:rPr>
              <a:t> = </a:t>
            </a:r>
            <a:r>
              <a:rPr lang="en-US" sz="2400" dirty="0" err="1" smtClean="0">
                <a:latin typeface="Consolas" panose="020B0609020204030204" pitchFamily="49" charset="0"/>
              </a:rPr>
              <a:t>invariantCombinationPuzzleProducer</a:t>
            </a:r>
            <a:r>
              <a:rPr lang="en-US" sz="2400" dirty="0" smtClean="0">
                <a:latin typeface="Consolas" panose="020B0609020204030204" pitchFamily="49" charset="0"/>
              </a:rPr>
              <a:t>;</a:t>
            </a:r>
          </a:p>
          <a:p>
            <a:endParaRPr lang="en-US" sz="2400" dirty="0" smtClean="0">
              <a:latin typeface="Consolas" panose="020B0609020204030204" pitchFamily="49" charset="0"/>
            </a:endParaRPr>
          </a:p>
          <a:p>
            <a:r>
              <a:rPr lang="en-US" sz="2400" dirty="0" err="1" smtClean="0">
                <a:latin typeface="Consolas" panose="020B0609020204030204" pitchFamily="49" charset="0"/>
              </a:rPr>
              <a:t>IInvariantProducer</a:t>
            </a:r>
            <a:r>
              <a:rPr lang="en-US" sz="2400" dirty="0" smtClean="0">
                <a:latin typeface="Consolas" panose="020B0609020204030204" pitchFamily="49" charset="0"/>
              </a:rPr>
              <a:t>&lt;Puzzle&gt; </a:t>
            </a:r>
            <a:r>
              <a:rPr lang="en-US" sz="2400" dirty="0" err="1" smtClean="0">
                <a:latin typeface="Consolas" panose="020B0609020204030204" pitchFamily="49" charset="0"/>
              </a:rPr>
              <a:t>explicitInvariantProducer</a:t>
            </a:r>
            <a:r>
              <a:rPr lang="en-US" sz="2400" dirty="0" smtClean="0">
                <a:latin typeface="Consolas" panose="020B0609020204030204" pitchFamily="49" charset="0"/>
              </a:rPr>
              <a:t> = </a:t>
            </a:r>
          </a:p>
          <a:p>
            <a:r>
              <a:rPr lang="en-US" sz="2400" dirty="0" smtClean="0">
                <a:latin typeface="Consolas" panose="020B0609020204030204" pitchFamily="49" charset="0"/>
              </a:rPr>
              <a:t>  new </a:t>
            </a:r>
            <a:r>
              <a:rPr lang="en-US" sz="2400" dirty="0" err="1" smtClean="0">
                <a:latin typeface="Consolas" panose="020B0609020204030204" pitchFamily="49" charset="0"/>
              </a:rPr>
              <a:t>InvariantProducer</a:t>
            </a:r>
            <a:r>
              <a:rPr lang="en-US" sz="2400" dirty="0" smtClean="0">
                <a:latin typeface="Consolas" panose="020B0609020204030204" pitchFamily="49" charset="0"/>
              </a:rPr>
              <a:t>&lt;</a:t>
            </a:r>
            <a:r>
              <a:rPr lang="en-US" sz="2400" dirty="0" err="1" smtClean="0">
                <a:latin typeface="Consolas" panose="020B0609020204030204" pitchFamily="49" charset="0"/>
              </a:rPr>
              <a:t>CombinationPuzzle</a:t>
            </a:r>
            <a:r>
              <a:rPr lang="en-US" sz="2400" dirty="0" smtClean="0">
                <a:latin typeface="Consolas" panose="020B0609020204030204" pitchFamily="49" charset="0"/>
              </a:rPr>
              <a:t>&gt;();</a:t>
            </a:r>
            <a:endParaRPr lang="en-US" sz="2400" dirty="0">
              <a:latin typeface="Consolas" panose="020B0609020204030204" pitchFamily="49" charset="0"/>
            </a:endParaRPr>
          </a:p>
        </p:txBody>
      </p:sp>
      <p:sp>
        <p:nvSpPr>
          <p:cNvPr id="4" name="TextBox 3"/>
          <p:cNvSpPr txBox="1"/>
          <p:nvPr/>
        </p:nvSpPr>
        <p:spPr>
          <a:xfrm>
            <a:off x="10425829" y="5364480"/>
            <a:ext cx="1385957" cy="369332"/>
          </a:xfrm>
          <a:prstGeom prst="rect">
            <a:avLst/>
          </a:prstGeom>
          <a:noFill/>
        </p:spPr>
        <p:txBody>
          <a:bodyPr wrap="square" rtlCol="0">
            <a:spAutoFit/>
          </a:bodyPr>
          <a:lstStyle/>
          <a:p>
            <a:r>
              <a:rPr lang="en-US" dirty="0" smtClean="0"/>
              <a:t>Won’t work!</a:t>
            </a:r>
            <a:endParaRPr lang="en-US" dirty="0"/>
          </a:p>
        </p:txBody>
      </p:sp>
      <p:cxnSp>
        <p:nvCxnSpPr>
          <p:cNvPr id="5" name="Straight Arrow Connector 4"/>
          <p:cNvCxnSpPr>
            <a:stCxn id="4" idx="0"/>
          </p:cNvCxnSpPr>
          <p:nvPr/>
        </p:nvCxnSpPr>
        <p:spPr>
          <a:xfrm flipH="1" flipV="1">
            <a:off x="10048240" y="3942080"/>
            <a:ext cx="1070568" cy="14224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1"/>
          </p:cNvCxnSpPr>
          <p:nvPr/>
        </p:nvCxnSpPr>
        <p:spPr>
          <a:xfrm flipH="1" flipV="1">
            <a:off x="8392160" y="4653280"/>
            <a:ext cx="2033669" cy="895866"/>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457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2290681" y="795142"/>
            <a:ext cx="7321235" cy="5262979"/>
          </a:xfrm>
          <a:prstGeom prst="rect">
            <a:avLst/>
          </a:prstGeom>
          <a:noFill/>
        </p:spPr>
        <p:txBody>
          <a:bodyPr wrap="none" rtlCol="0">
            <a:spAutoFit/>
          </a:bodyPr>
          <a:lstStyle/>
          <a:p>
            <a:r>
              <a:rPr lang="en-US" sz="2400" dirty="0">
                <a:latin typeface="Consolas" panose="020B0609020204030204" pitchFamily="49" charset="0"/>
              </a:rPr>
              <a:t>public interface </a:t>
            </a:r>
            <a:r>
              <a:rPr lang="en-US" sz="2400" dirty="0" err="1">
                <a:latin typeface="Consolas" panose="020B0609020204030204" pitchFamily="49" charset="0"/>
              </a:rPr>
              <a:t>ICovariantProducer</a:t>
            </a:r>
            <a:r>
              <a:rPr lang="en-US" sz="2400" dirty="0">
                <a:latin typeface="Consolas" panose="020B0609020204030204" pitchFamily="49" charset="0"/>
              </a:rPr>
              <a:t>&lt;out </a:t>
            </a:r>
            <a:r>
              <a:rPr lang="en-US" sz="2400" dirty="0" smtClean="0">
                <a:latin typeface="Consolas" panose="020B0609020204030204" pitchFamily="49" charset="0"/>
              </a:rPr>
              <a:t>T&gt;</a:t>
            </a:r>
          </a:p>
          <a:p>
            <a:r>
              <a:rPr lang="en-US" sz="2400" dirty="0">
                <a:latin typeface="Consolas" panose="020B0609020204030204" pitchFamily="49" charset="0"/>
              </a:rPr>
              <a:t> </a:t>
            </a:r>
            <a:r>
              <a:rPr lang="en-US" sz="2400" dirty="0" smtClean="0">
                <a:latin typeface="Consolas" panose="020B0609020204030204" pitchFamily="49" charset="0"/>
              </a:rPr>
              <a:t> where </a:t>
            </a:r>
            <a:r>
              <a:rPr lang="en-US" sz="2400" dirty="0">
                <a:latin typeface="Consolas" panose="020B0609020204030204" pitchFamily="49" charset="0"/>
              </a:rPr>
              <a:t>T : new()</a:t>
            </a:r>
          </a:p>
          <a:p>
            <a:r>
              <a:rPr lang="en-US" sz="2400" dirty="0">
                <a:latin typeface="Consolas" panose="020B0609020204030204" pitchFamily="49" charset="0"/>
              </a:rPr>
              <a:t>{</a:t>
            </a:r>
          </a:p>
          <a:p>
            <a:r>
              <a:rPr lang="en-US" sz="2400" dirty="0" smtClean="0">
                <a:latin typeface="Consolas" panose="020B0609020204030204" pitchFamily="49" charset="0"/>
              </a:rPr>
              <a:t>  T </a:t>
            </a:r>
            <a:r>
              <a:rPr lang="en-US" sz="2400" dirty="0">
                <a:latin typeface="Consolas" panose="020B0609020204030204" pitchFamily="49" charset="0"/>
              </a:rPr>
              <a:t>Produce();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sealed class </a:t>
            </a:r>
            <a:r>
              <a:rPr lang="en-US" sz="2400" dirty="0" err="1">
                <a:latin typeface="Consolas" panose="020B0609020204030204" pitchFamily="49" charset="0"/>
              </a:rPr>
              <a:t>CovariantProducer</a:t>
            </a:r>
            <a:r>
              <a:rPr lang="en-US" sz="2400" dirty="0">
                <a:latin typeface="Consolas" panose="020B0609020204030204" pitchFamily="49" charset="0"/>
              </a:rPr>
              <a:t>&lt;T&gt;</a:t>
            </a:r>
          </a:p>
          <a:p>
            <a:r>
              <a:rPr lang="en-US" sz="2400" dirty="0" smtClean="0">
                <a:latin typeface="Consolas" panose="020B0609020204030204" pitchFamily="49" charset="0"/>
              </a:rPr>
              <a:t>  : </a:t>
            </a:r>
            <a:r>
              <a:rPr lang="en-US" sz="2400" dirty="0" err="1">
                <a:latin typeface="Consolas" panose="020B0609020204030204" pitchFamily="49" charset="0"/>
              </a:rPr>
              <a:t>ICovariantProducer</a:t>
            </a:r>
            <a:r>
              <a:rPr lang="en-US" sz="2400" dirty="0">
                <a:latin typeface="Consolas" panose="020B0609020204030204" pitchFamily="49" charset="0"/>
              </a:rPr>
              <a:t>&lt;T&gt; where T : new()</a:t>
            </a:r>
          </a:p>
          <a:p>
            <a:r>
              <a:rPr lang="en-US" sz="2400" dirty="0">
                <a:latin typeface="Consolas" panose="020B0609020204030204" pitchFamily="49" charset="0"/>
              </a:rPr>
              <a:t>{</a:t>
            </a:r>
          </a:p>
          <a:p>
            <a:r>
              <a:rPr lang="en-US" sz="2400" dirty="0" smtClean="0">
                <a:latin typeface="Consolas" panose="020B0609020204030204" pitchFamily="49" charset="0"/>
              </a:rPr>
              <a:t>  public </a:t>
            </a:r>
            <a:r>
              <a:rPr lang="en-US" sz="2400" dirty="0">
                <a:latin typeface="Consolas" panose="020B0609020204030204" pitchFamily="49" charset="0"/>
              </a:rPr>
              <a:t>T Produce()</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return </a:t>
            </a:r>
            <a:r>
              <a:rPr lang="en-US" sz="2400" dirty="0">
                <a:latin typeface="Consolas" panose="020B0609020204030204" pitchFamily="49" charset="0"/>
              </a:rPr>
              <a:t>new 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a:t>
            </a:r>
            <a:endParaRPr lang="en-US" sz="2400" dirty="0">
              <a:latin typeface="Consolas" panose="020B0609020204030204" pitchFamily="49" charset="0"/>
            </a:endParaRPr>
          </a:p>
        </p:txBody>
      </p:sp>
      <p:sp>
        <p:nvSpPr>
          <p:cNvPr id="2" name="Rectangle 1"/>
          <p:cNvSpPr/>
          <p:nvPr/>
        </p:nvSpPr>
        <p:spPr>
          <a:xfrm>
            <a:off x="8402320" y="795142"/>
            <a:ext cx="56896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6887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386499" y="1933062"/>
            <a:ext cx="10719601" cy="2677656"/>
          </a:xfrm>
          <a:prstGeom prst="rect">
            <a:avLst/>
          </a:prstGeom>
          <a:noFill/>
        </p:spPr>
        <p:txBody>
          <a:bodyPr wrap="non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covariantPuzzleProducer</a:t>
            </a:r>
            <a:r>
              <a:rPr lang="en-US" sz="2400" dirty="0">
                <a:latin typeface="Consolas" panose="020B0609020204030204" pitchFamily="49" charset="0"/>
              </a:rPr>
              <a:t> = new </a:t>
            </a:r>
            <a:r>
              <a:rPr lang="en-US" sz="2400" dirty="0" err="1">
                <a:latin typeface="Consolas" panose="020B0609020204030204" pitchFamily="49" charset="0"/>
              </a:rPr>
              <a:t>CovariantProducer</a:t>
            </a:r>
            <a:r>
              <a:rPr lang="en-US" sz="2400" dirty="0">
                <a:latin typeface="Consolas" panose="020B0609020204030204" pitchFamily="49" charset="0"/>
              </a:rPr>
              <a:t>&lt;Puzzle</a:t>
            </a:r>
            <a:r>
              <a:rPr lang="en-US" sz="2400" dirty="0" smtClean="0">
                <a:latin typeface="Consolas" panose="020B0609020204030204" pitchFamily="49" charset="0"/>
              </a:rPr>
              <a:t>&gt;();</a:t>
            </a: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covariantCombinationPuzzleProducer</a:t>
            </a:r>
            <a:r>
              <a:rPr lang="en-US" sz="2400" dirty="0">
                <a:latin typeface="Consolas" panose="020B0609020204030204" pitchFamily="49" charset="0"/>
              </a:rPr>
              <a:t> = </a:t>
            </a:r>
            <a:endParaRPr lang="en-US" sz="2400" dirty="0" smtClean="0">
              <a:latin typeface="Consolas" panose="020B0609020204030204" pitchFamily="49" charset="0"/>
            </a:endParaRPr>
          </a:p>
          <a:p>
            <a:r>
              <a:rPr lang="en-US" sz="2400" dirty="0">
                <a:latin typeface="Consolas" panose="020B0609020204030204" pitchFamily="49" charset="0"/>
              </a:rPr>
              <a:t> </a:t>
            </a:r>
            <a:r>
              <a:rPr lang="en-US" sz="2400" dirty="0" smtClean="0">
                <a:latin typeface="Consolas" panose="020B0609020204030204" pitchFamily="49" charset="0"/>
              </a:rPr>
              <a:t> new </a:t>
            </a:r>
            <a:r>
              <a:rPr lang="en-US" sz="2400" dirty="0" err="1">
                <a:latin typeface="Consolas" panose="020B0609020204030204" pitchFamily="49" charset="0"/>
              </a:rPr>
              <a:t>CovariantProducer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smtClean="0">
                <a:latin typeface="Consolas" panose="020B0609020204030204" pitchFamily="49" charset="0"/>
              </a:rPr>
              <a:t>&gt;();</a:t>
            </a:r>
          </a:p>
          <a:p>
            <a:endParaRPr lang="en-US" sz="2400" dirty="0">
              <a:latin typeface="Consolas" panose="020B0609020204030204" pitchFamily="49" charset="0"/>
            </a:endParaRPr>
          </a:p>
          <a:p>
            <a:r>
              <a:rPr lang="en-US" sz="2400" dirty="0" err="1">
                <a:latin typeface="Consolas" panose="020B0609020204030204" pitchFamily="49" charset="0"/>
              </a:rPr>
              <a:t>covariantPuzzleProducer</a:t>
            </a:r>
            <a:r>
              <a:rPr lang="en-US" sz="2400" dirty="0">
                <a:latin typeface="Consolas" panose="020B0609020204030204" pitchFamily="49" charset="0"/>
              </a:rPr>
              <a:t> = </a:t>
            </a:r>
            <a:r>
              <a:rPr lang="en-US" sz="2400" dirty="0" err="1">
                <a:latin typeface="Consolas" panose="020B0609020204030204" pitchFamily="49" charset="0"/>
              </a:rPr>
              <a:t>covariantCombinationPuzzleProducer</a:t>
            </a:r>
            <a:r>
              <a:rPr lang="en-US" sz="2400" dirty="0" smtClean="0">
                <a:latin typeface="Consolas" panose="020B0609020204030204" pitchFamily="49" charset="0"/>
              </a:rPr>
              <a:t>;</a:t>
            </a:r>
          </a:p>
          <a:p>
            <a:r>
              <a:rPr lang="en-US" sz="2400" dirty="0" err="1">
                <a:latin typeface="Consolas" panose="020B0609020204030204" pitchFamily="49" charset="0"/>
              </a:rPr>
              <a:t>ICovariantProducer</a:t>
            </a:r>
            <a:r>
              <a:rPr lang="en-US" sz="2400" dirty="0">
                <a:latin typeface="Consolas" panose="020B0609020204030204" pitchFamily="49" charset="0"/>
              </a:rPr>
              <a:t>&lt;Puzzle&gt; </a:t>
            </a:r>
            <a:r>
              <a:rPr lang="en-US" sz="2400" dirty="0" err="1">
                <a:latin typeface="Consolas" panose="020B0609020204030204" pitchFamily="49" charset="0"/>
              </a:rPr>
              <a:t>explicitCovariantProducer</a:t>
            </a:r>
            <a:r>
              <a:rPr lang="en-US" sz="2400" dirty="0">
                <a:latin typeface="Consolas" panose="020B0609020204030204" pitchFamily="49" charset="0"/>
              </a:rPr>
              <a:t> = </a:t>
            </a:r>
            <a:endParaRPr lang="en-US" sz="2400" dirty="0" smtClean="0">
              <a:latin typeface="Consolas" panose="020B0609020204030204" pitchFamily="49" charset="0"/>
            </a:endParaRPr>
          </a:p>
          <a:p>
            <a:r>
              <a:rPr lang="en-US" sz="2400" dirty="0">
                <a:latin typeface="Consolas" panose="020B0609020204030204" pitchFamily="49" charset="0"/>
              </a:rPr>
              <a:t> </a:t>
            </a:r>
            <a:r>
              <a:rPr lang="en-US" sz="2400" dirty="0" smtClean="0">
                <a:latin typeface="Consolas" panose="020B0609020204030204" pitchFamily="49" charset="0"/>
              </a:rPr>
              <a:t> new </a:t>
            </a:r>
            <a:r>
              <a:rPr lang="en-US" sz="2400" dirty="0" err="1">
                <a:latin typeface="Consolas" panose="020B0609020204030204" pitchFamily="49" charset="0"/>
              </a:rPr>
              <a:t>CovariantProducer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a:latin typeface="Consolas" panose="020B0609020204030204" pitchFamily="49" charset="0"/>
              </a:rPr>
              <a:t>&gt;();</a:t>
            </a:r>
          </a:p>
        </p:txBody>
      </p:sp>
      <p:sp>
        <p:nvSpPr>
          <p:cNvPr id="4" name="TextBox 3"/>
          <p:cNvSpPr txBox="1"/>
          <p:nvPr/>
        </p:nvSpPr>
        <p:spPr>
          <a:xfrm>
            <a:off x="10425829" y="5364480"/>
            <a:ext cx="1385957" cy="369332"/>
          </a:xfrm>
          <a:prstGeom prst="rect">
            <a:avLst/>
          </a:prstGeom>
          <a:noFill/>
        </p:spPr>
        <p:txBody>
          <a:bodyPr wrap="square" rtlCol="0">
            <a:spAutoFit/>
          </a:bodyPr>
          <a:lstStyle/>
          <a:p>
            <a:r>
              <a:rPr lang="en-US" dirty="0" smtClean="0"/>
              <a:t>Won’t work!</a:t>
            </a:r>
            <a:endParaRPr lang="en-US" dirty="0"/>
          </a:p>
        </p:txBody>
      </p:sp>
      <p:cxnSp>
        <p:nvCxnSpPr>
          <p:cNvPr id="5" name="Straight Arrow Connector 4"/>
          <p:cNvCxnSpPr>
            <a:stCxn id="4" idx="0"/>
          </p:cNvCxnSpPr>
          <p:nvPr/>
        </p:nvCxnSpPr>
        <p:spPr>
          <a:xfrm flipH="1" flipV="1">
            <a:off x="10048240" y="3942080"/>
            <a:ext cx="1070568" cy="14224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9902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6" name="Content Placeholder 1"/>
          <p:cNvSpPr>
            <a:spLocks noGrp="1"/>
          </p:cNvSpPr>
          <p:nvPr>
            <p:ph idx="1"/>
          </p:nvPr>
        </p:nvSpPr>
        <p:spPr>
          <a:xfrm>
            <a:off x="432154" y="911225"/>
            <a:ext cx="11430000" cy="3599815"/>
          </a:xfrm>
        </p:spPr>
        <p:txBody>
          <a:bodyPr/>
          <a:lstStyle/>
          <a:p>
            <a:r>
              <a:rPr lang="en-US" dirty="0" smtClean="0"/>
              <a:t>Variant </a:t>
            </a:r>
            <a:r>
              <a:rPr lang="en-US" dirty="0"/>
              <a:t>type parameters are restricted to generic interface and generic delegate </a:t>
            </a:r>
            <a:r>
              <a:rPr lang="en-US" dirty="0" smtClean="0"/>
              <a:t>types</a:t>
            </a:r>
          </a:p>
          <a:p>
            <a:r>
              <a:rPr lang="en-US" dirty="0" smtClean="0"/>
              <a:t>A </a:t>
            </a:r>
            <a:r>
              <a:rPr lang="en-US" dirty="0"/>
              <a:t>generic interface or generic delegate type can have both covariant and contravariant type </a:t>
            </a:r>
            <a:r>
              <a:rPr lang="en-US" dirty="0" smtClean="0"/>
              <a:t>parameters.</a:t>
            </a:r>
          </a:p>
          <a:p>
            <a:r>
              <a:rPr lang="en-US" dirty="0" smtClean="0"/>
              <a:t>Variance </a:t>
            </a:r>
            <a:r>
              <a:rPr lang="en-US" dirty="0"/>
              <a:t>applies only to reference types; if you specify a value type for a variant type parameter, that type parameter is invariant for the resulting constructed </a:t>
            </a:r>
            <a:r>
              <a:rPr lang="en-US" dirty="0" smtClean="0"/>
              <a:t>type.</a:t>
            </a:r>
            <a:endParaRPr lang="en-US" dirty="0"/>
          </a:p>
          <a:p>
            <a:r>
              <a:rPr lang="en-US" dirty="0" smtClean="0"/>
              <a:t>Variance </a:t>
            </a:r>
            <a:r>
              <a:rPr lang="en-US" dirty="0"/>
              <a:t>does not apply to delegate combination</a:t>
            </a:r>
            <a:r>
              <a:rPr lang="en-US" dirty="0" smtClean="0"/>
              <a:t>.</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https://msdn.microsoft.com/en-us/library/dd799517(v=vs.110).aspx</a:t>
            </a:r>
          </a:p>
        </p:txBody>
      </p:sp>
    </p:spTree>
    <p:extLst>
      <p:ext uri="{BB962C8B-B14F-4D97-AF65-F5344CB8AC3E}">
        <p14:creationId xmlns:p14="http://schemas.microsoft.com/office/powerpoint/2010/main" val="7078303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2134019" y="1933062"/>
            <a:ext cx="8170827" cy="2677656"/>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IList</a:t>
            </a:r>
            <a:r>
              <a:rPr lang="fr-FR" sz="2400" dirty="0">
                <a:latin typeface="Consolas" panose="020B0609020204030204" pitchFamily="49" charset="0"/>
              </a:rPr>
              <a:t>&lt;T&gt; </a:t>
            </a:r>
            <a:endParaRPr lang="fr-FR" sz="2400" dirty="0" smtClean="0">
              <a:latin typeface="Consolas" panose="020B0609020204030204" pitchFamily="49" charset="0"/>
            </a:endParaRPr>
          </a:p>
          <a:p>
            <a:r>
              <a:rPr lang="fr-FR" sz="2400" dirty="0">
                <a:latin typeface="Consolas" panose="020B0609020204030204" pitchFamily="49" charset="0"/>
              </a:rPr>
              <a:t> </a:t>
            </a:r>
            <a:r>
              <a:rPr lang="fr-FR" sz="2400" dirty="0" smtClean="0">
                <a:latin typeface="Consolas" panose="020B0609020204030204" pitchFamily="49" charset="0"/>
              </a:rPr>
              <a:t> : </a:t>
            </a:r>
            <a:r>
              <a:rPr lang="fr-FR" sz="2400" dirty="0" err="1" smtClean="0">
                <a:latin typeface="Consolas" panose="020B0609020204030204" pitchFamily="49" charset="0"/>
              </a:rPr>
              <a:t>ICollection</a:t>
            </a:r>
            <a:r>
              <a:rPr lang="fr-FR" sz="2400" dirty="0" smtClean="0">
                <a:latin typeface="Consolas" panose="020B0609020204030204" pitchFamily="49" charset="0"/>
              </a:rPr>
              <a:t>&lt;T</a:t>
            </a:r>
            <a:r>
              <a:rPr lang="fr-FR" sz="2400" dirty="0">
                <a:latin typeface="Consolas" panose="020B0609020204030204" pitchFamily="49" charset="0"/>
              </a:rPr>
              <a:t>&gt;, </a:t>
            </a:r>
            <a:r>
              <a:rPr lang="fr-FR" sz="2400" dirty="0" err="1">
                <a:latin typeface="Consolas" panose="020B0609020204030204" pitchFamily="49" charset="0"/>
              </a:rPr>
              <a:t>IEnumerable</a:t>
            </a:r>
            <a:r>
              <a:rPr lang="fr-FR" sz="2400" dirty="0">
                <a:latin typeface="Consolas" panose="020B0609020204030204" pitchFamily="49" charset="0"/>
              </a:rPr>
              <a:t>&lt;T&gt;, </a:t>
            </a:r>
            <a:r>
              <a:rPr lang="fr-FR" sz="2400" dirty="0" err="1" smtClean="0">
                <a:latin typeface="Consolas" panose="020B0609020204030204" pitchFamily="49" charset="0"/>
              </a:rPr>
              <a:t>IEnumerable</a:t>
            </a:r>
            <a:endParaRPr lang="fr-FR" sz="2400" dirty="0" smtClean="0">
              <a:latin typeface="Consolas" panose="020B0609020204030204" pitchFamily="49" charset="0"/>
            </a:endParaRPr>
          </a:p>
          <a:p>
            <a:r>
              <a:rPr lang="fr-FR" sz="2400" dirty="0" smtClean="0">
                <a:latin typeface="Consolas" panose="020B0609020204030204" pitchFamily="49" charset="0"/>
              </a:rPr>
              <a:t>{</a:t>
            </a:r>
          </a:p>
          <a:p>
            <a:r>
              <a:rPr lang="fr-FR" sz="2400" dirty="0" smtClean="0">
                <a:latin typeface="Consolas" panose="020B0609020204030204" pitchFamily="49" charset="0"/>
              </a:rPr>
              <a:t>  // ...</a:t>
            </a:r>
          </a:p>
          <a:p>
            <a:r>
              <a:rPr lang="fr-FR" sz="2400" dirty="0">
                <a:latin typeface="Consolas" panose="020B0609020204030204" pitchFamily="49" charset="0"/>
              </a:rPr>
              <a:t> </a:t>
            </a:r>
            <a:r>
              <a:rPr lang="fr-FR" sz="2400" dirty="0" smtClean="0">
                <a:latin typeface="Consolas" panose="020B0609020204030204" pitchFamily="49" charset="0"/>
              </a:rPr>
              <a:t> </a:t>
            </a:r>
            <a:r>
              <a:rPr lang="en-US" sz="2400" dirty="0">
                <a:latin typeface="Consolas" panose="020B0609020204030204" pitchFamily="49" charset="0"/>
              </a:rPr>
              <a:t>T this[</a:t>
            </a:r>
            <a:r>
              <a:rPr lang="en-US" sz="2400" dirty="0" err="1">
                <a:latin typeface="Consolas" panose="020B0609020204030204" pitchFamily="49" charset="0"/>
              </a:rPr>
              <a:t>int</a:t>
            </a:r>
            <a:r>
              <a:rPr lang="en-US" sz="2400" dirty="0">
                <a:latin typeface="Consolas" panose="020B0609020204030204" pitchFamily="49" charset="0"/>
              </a:rPr>
              <a:t> index] { get; set; </a:t>
            </a:r>
            <a:r>
              <a:rPr lang="en-US" sz="2400" dirty="0" smtClean="0">
                <a:latin typeface="Consolas" panose="020B0609020204030204" pitchFamily="49" charset="0"/>
              </a:rPr>
              <a:t>}</a:t>
            </a:r>
          </a:p>
          <a:p>
            <a:r>
              <a:rPr lang="en-US" sz="2400" dirty="0" smtClean="0">
                <a:latin typeface="Consolas" panose="020B0609020204030204" pitchFamily="49" charset="0"/>
              </a:rPr>
              <a:t>  // ...</a:t>
            </a:r>
            <a:endParaRPr lang="fr-FR" sz="2400" dirty="0">
              <a:latin typeface="Consolas" panose="020B0609020204030204" pitchFamily="49" charset="0"/>
            </a:endParaRPr>
          </a:p>
          <a:p>
            <a:r>
              <a:rPr lang="fr-FR" sz="2400" dirty="0" smtClean="0">
                <a:latin typeface="Consolas" panose="020B0609020204030204" pitchFamily="49" charset="0"/>
              </a:rPr>
              <a:t>}</a:t>
            </a:r>
            <a:endParaRPr lang="en-US" sz="2400" dirty="0">
              <a:latin typeface="Consolas" panose="020B0609020204030204" pitchFamily="49" charset="0"/>
            </a:endParaRP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http://referencesource.microsoft.com/#mscorlib/system/collections/generic/ilist.cs,b19f71a84062554b</a:t>
            </a:r>
          </a:p>
        </p:txBody>
      </p:sp>
    </p:spTree>
    <p:extLst>
      <p:ext uri="{BB962C8B-B14F-4D97-AF65-F5344CB8AC3E}">
        <p14:creationId xmlns:p14="http://schemas.microsoft.com/office/powerpoint/2010/main" val="22680627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2113699" y="2248022"/>
            <a:ext cx="8170827" cy="2308324"/>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IVariantList</a:t>
            </a:r>
            <a:r>
              <a:rPr lang="fr-FR" sz="2400" dirty="0">
                <a:latin typeface="Consolas" panose="020B0609020204030204" pitchFamily="49" charset="0"/>
              </a:rPr>
              <a:t>&lt;out </a:t>
            </a:r>
            <a:r>
              <a:rPr lang="fr-FR" sz="2400" dirty="0" err="1">
                <a:latin typeface="Consolas" panose="020B0609020204030204" pitchFamily="49" charset="0"/>
              </a:rPr>
              <a:t>TOut</a:t>
            </a:r>
            <a:r>
              <a:rPr lang="fr-FR" sz="2400" dirty="0">
                <a:latin typeface="Consolas" panose="020B0609020204030204" pitchFamily="49" charset="0"/>
              </a:rPr>
              <a:t>, in </a:t>
            </a:r>
            <a:r>
              <a:rPr lang="fr-FR" sz="2400" dirty="0" err="1">
                <a:latin typeface="Consolas" panose="020B0609020204030204" pitchFamily="49" charset="0"/>
              </a:rPr>
              <a:t>TIn</a:t>
            </a:r>
            <a:r>
              <a:rPr lang="fr-FR" sz="2400" dirty="0">
                <a:latin typeface="Consolas" panose="020B0609020204030204" pitchFamily="49" charset="0"/>
              </a:rPr>
              <a:t>&gt;</a:t>
            </a:r>
          </a:p>
          <a:p>
            <a:r>
              <a:rPr lang="fr-FR" sz="2400" dirty="0">
                <a:latin typeface="Consolas" panose="020B0609020204030204" pitchFamily="49" charset="0"/>
              </a:rPr>
              <a:t>{</a:t>
            </a:r>
          </a:p>
          <a:p>
            <a:r>
              <a:rPr lang="fr-FR" sz="2400" dirty="0" smtClean="0">
                <a:latin typeface="Consolas" panose="020B0609020204030204" pitchFamily="49" charset="0"/>
              </a:rPr>
              <a:t>  </a:t>
            </a:r>
            <a:r>
              <a:rPr lang="fr-FR" sz="2400" dirty="0" err="1" smtClean="0">
                <a:latin typeface="Consolas" panose="020B0609020204030204" pitchFamily="49" charset="0"/>
              </a:rPr>
              <a:t>TOut</a:t>
            </a:r>
            <a:r>
              <a:rPr lang="fr-FR" sz="2400" dirty="0" smtClean="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smtClean="0">
                <a:latin typeface="Consolas" panose="020B0609020204030204" pitchFamily="49" charset="0"/>
              </a:rPr>
              <a:t>  </a:t>
            </a:r>
            <a:r>
              <a:rPr lang="fr-FR" sz="2400" dirty="0" err="1" smtClean="0">
                <a:latin typeface="Consolas" panose="020B0609020204030204" pitchFamily="49" charset="0"/>
              </a:rPr>
              <a:t>void</a:t>
            </a:r>
            <a:r>
              <a:rPr lang="fr-FR" sz="2400" dirty="0" smtClean="0">
                <a:latin typeface="Consolas" panose="020B0609020204030204" pitchFamily="49" charset="0"/>
              </a:rPr>
              <a:t> </a:t>
            </a:r>
            <a:r>
              <a:rPr lang="fr-FR" sz="2400" dirty="0">
                <a:latin typeface="Consolas" panose="020B0609020204030204" pitchFamily="49" charset="0"/>
              </a:rPr>
              <a:t>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smtClean="0">
                <a:latin typeface="Consolas" panose="020B0609020204030204" pitchFamily="49" charset="0"/>
              </a:rPr>
              <a:t>  </a:t>
            </a:r>
            <a:r>
              <a:rPr lang="fr-FR" sz="2400" dirty="0" err="1" smtClean="0">
                <a:latin typeface="Consolas" panose="020B0609020204030204" pitchFamily="49" charset="0"/>
              </a:rPr>
              <a:t>int</a:t>
            </a:r>
            <a:r>
              <a:rPr lang="fr-FR" sz="2400" dirty="0" smtClean="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a:latin typeface="Consolas" panose="020B0609020204030204" pitchFamily="49" charset="0"/>
              </a:rPr>
              <a:t>}</a:t>
            </a:r>
            <a:endParaRPr lang="en-US" sz="2400" dirty="0">
              <a:latin typeface="Consolas" panose="020B0609020204030204" pitchFamily="49" charset="0"/>
            </a:endParaRPr>
          </a:p>
        </p:txBody>
      </p:sp>
      <p:sp>
        <p:nvSpPr>
          <p:cNvPr id="5" name="Rectangle 4"/>
          <p:cNvSpPr/>
          <p:nvPr/>
        </p:nvSpPr>
        <p:spPr>
          <a:xfrm>
            <a:off x="7884160" y="2240524"/>
            <a:ext cx="76200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98000" y="2240524"/>
            <a:ext cx="56896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9273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2093379" y="1983862"/>
            <a:ext cx="8170827" cy="2677656"/>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IVariantList</a:t>
            </a:r>
            <a:r>
              <a:rPr lang="fr-FR" sz="2400" dirty="0">
                <a:latin typeface="Consolas" panose="020B0609020204030204" pitchFamily="49" charset="0"/>
              </a:rPr>
              <a:t>&lt;in </a:t>
            </a:r>
            <a:r>
              <a:rPr lang="fr-FR" sz="2400" dirty="0" err="1">
                <a:latin typeface="Consolas" panose="020B0609020204030204" pitchFamily="49" charset="0"/>
              </a:rPr>
              <a:t>TIn</a:t>
            </a:r>
            <a:r>
              <a:rPr lang="fr-FR" sz="2400" dirty="0">
                <a:latin typeface="Consolas" panose="020B0609020204030204" pitchFamily="49" charset="0"/>
              </a:rPr>
              <a:t>, out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smtClean="0">
                <a:latin typeface="Consolas" panose="020B0609020204030204" pitchFamily="49" charset="0"/>
              </a:rPr>
              <a:t>  </a:t>
            </a:r>
            <a:r>
              <a:rPr lang="fr-FR" sz="2400" dirty="0" err="1" smtClean="0">
                <a:latin typeface="Consolas" panose="020B0609020204030204" pitchFamily="49" charset="0"/>
              </a:rPr>
              <a:t>where</a:t>
            </a:r>
            <a:r>
              <a:rPr lang="fr-FR" sz="2400" dirty="0" smtClean="0">
                <a:latin typeface="Consolas" panose="020B0609020204030204" pitchFamily="49" charset="0"/>
              </a:rPr>
              <a:t> </a:t>
            </a:r>
            <a:r>
              <a:rPr lang="fr-FR" sz="2400" dirty="0" err="1">
                <a:latin typeface="Consolas" panose="020B0609020204030204" pitchFamily="49" charset="0"/>
              </a:rPr>
              <a:t>TIn</a:t>
            </a:r>
            <a:r>
              <a:rPr lang="fr-FR" sz="2400" dirty="0">
                <a:latin typeface="Consolas" panose="020B0609020204030204" pitchFamily="49" charset="0"/>
              </a:rPr>
              <a:t> : </a:t>
            </a:r>
            <a:r>
              <a:rPr lang="fr-FR" sz="2400" dirty="0" err="1">
                <a:latin typeface="Consolas" panose="020B0609020204030204" pitchFamily="49" charset="0"/>
              </a:rPr>
              <a:t>TOut</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smtClean="0">
                <a:latin typeface="Consolas" panose="020B0609020204030204" pitchFamily="49" charset="0"/>
              </a:rPr>
              <a:t>  </a:t>
            </a:r>
            <a:r>
              <a:rPr lang="fr-FR" sz="2400" dirty="0" err="1" smtClean="0">
                <a:latin typeface="Consolas" panose="020B0609020204030204" pitchFamily="49" charset="0"/>
              </a:rPr>
              <a:t>TOut</a:t>
            </a:r>
            <a:r>
              <a:rPr lang="fr-FR" sz="2400" dirty="0" smtClean="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smtClean="0">
                <a:latin typeface="Consolas" panose="020B0609020204030204" pitchFamily="49" charset="0"/>
              </a:rPr>
              <a:t>  </a:t>
            </a:r>
            <a:r>
              <a:rPr lang="fr-FR" sz="2400" dirty="0" err="1" smtClean="0">
                <a:latin typeface="Consolas" panose="020B0609020204030204" pitchFamily="49" charset="0"/>
              </a:rPr>
              <a:t>void</a:t>
            </a:r>
            <a:r>
              <a:rPr lang="fr-FR" sz="2400" dirty="0" smtClean="0">
                <a:latin typeface="Consolas" panose="020B0609020204030204" pitchFamily="49" charset="0"/>
              </a:rPr>
              <a:t> </a:t>
            </a:r>
            <a:r>
              <a:rPr lang="fr-FR" sz="2400" dirty="0">
                <a:latin typeface="Consolas" panose="020B0609020204030204" pitchFamily="49" charset="0"/>
              </a:rPr>
              <a:t>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smtClean="0">
                <a:latin typeface="Consolas" panose="020B0609020204030204" pitchFamily="49" charset="0"/>
              </a:rPr>
              <a:t>  </a:t>
            </a:r>
            <a:r>
              <a:rPr lang="fr-FR" sz="2400" dirty="0" err="1" smtClean="0">
                <a:latin typeface="Consolas" panose="020B0609020204030204" pitchFamily="49" charset="0"/>
              </a:rPr>
              <a:t>int</a:t>
            </a:r>
            <a:r>
              <a:rPr lang="fr-FR" sz="2400" dirty="0" smtClean="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534026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1473619" y="1038982"/>
            <a:ext cx="9190336" cy="4524315"/>
          </a:xfrm>
          <a:prstGeom prst="rect">
            <a:avLst/>
          </a:prstGeom>
          <a:noFill/>
        </p:spPr>
        <p:txBody>
          <a:bodyPr wrap="none" rtlCol="0">
            <a:spAutoFit/>
          </a:bodyPr>
          <a:lstStyle/>
          <a:p>
            <a:r>
              <a:rPr lang="fr-FR" sz="2400" dirty="0">
                <a:latin typeface="Consolas" panose="020B0609020204030204" pitchFamily="49" charset="0"/>
              </a:rPr>
              <a:t>public </a:t>
            </a:r>
            <a:r>
              <a:rPr lang="fr-FR" sz="2400" dirty="0" err="1">
                <a:latin typeface="Consolas" panose="020B0609020204030204" pitchFamily="49" charset="0"/>
              </a:rPr>
              <a:t>sealed</a:t>
            </a:r>
            <a:r>
              <a:rPr lang="fr-FR" sz="2400" dirty="0">
                <a:latin typeface="Consolas" panose="020B0609020204030204" pitchFamily="49" charset="0"/>
              </a:rPr>
              <a:t> class </a:t>
            </a:r>
            <a:r>
              <a:rPr lang="fr-FR" sz="2400" dirty="0" err="1">
                <a:latin typeface="Consolas" panose="020B0609020204030204" pitchFamily="49" charset="0"/>
              </a:rPr>
              <a:t>VariantList</a:t>
            </a:r>
            <a:r>
              <a:rPr lang="fr-FR" sz="2400" dirty="0">
                <a:latin typeface="Consolas" panose="020B0609020204030204" pitchFamily="49" charset="0"/>
              </a:rPr>
              <a:t>&lt;</a:t>
            </a:r>
            <a:r>
              <a:rPr lang="fr-FR" sz="2400" dirty="0" err="1">
                <a:latin typeface="Consolas" panose="020B0609020204030204" pitchFamily="49" charset="0"/>
              </a:rPr>
              <a:t>TIn</a:t>
            </a:r>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smtClean="0">
                <a:latin typeface="Consolas" panose="020B0609020204030204" pitchFamily="49" charset="0"/>
              </a:rPr>
              <a:t>  : </a:t>
            </a:r>
            <a:r>
              <a:rPr lang="fr-FR" sz="2400" dirty="0" err="1">
                <a:latin typeface="Consolas" panose="020B0609020204030204" pitchFamily="49" charset="0"/>
              </a:rPr>
              <a:t>IVariantList</a:t>
            </a:r>
            <a:r>
              <a:rPr lang="fr-FR" sz="2400" dirty="0">
                <a:latin typeface="Consolas" panose="020B0609020204030204" pitchFamily="49" charset="0"/>
              </a:rPr>
              <a:t>&lt;</a:t>
            </a:r>
            <a:r>
              <a:rPr lang="fr-FR" sz="2400" dirty="0" err="1">
                <a:latin typeface="Consolas" panose="020B0609020204030204" pitchFamily="49" charset="0"/>
              </a:rPr>
              <a:t>TIn</a:t>
            </a:r>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smtClean="0">
                <a:latin typeface="Consolas" panose="020B0609020204030204" pitchFamily="49" charset="0"/>
              </a:rPr>
              <a:t>  </a:t>
            </a:r>
            <a:r>
              <a:rPr lang="fr-FR" sz="2400" dirty="0" err="1" smtClean="0">
                <a:latin typeface="Consolas" panose="020B0609020204030204" pitchFamily="49" charset="0"/>
              </a:rPr>
              <a:t>where</a:t>
            </a:r>
            <a:r>
              <a:rPr lang="fr-FR" sz="2400" dirty="0" smtClean="0">
                <a:latin typeface="Consolas" panose="020B0609020204030204" pitchFamily="49" charset="0"/>
              </a:rPr>
              <a:t> </a:t>
            </a:r>
            <a:r>
              <a:rPr lang="fr-FR" sz="2400" dirty="0" err="1">
                <a:latin typeface="Consolas" panose="020B0609020204030204" pitchFamily="49" charset="0"/>
              </a:rPr>
              <a:t>TIn</a:t>
            </a:r>
            <a:r>
              <a:rPr lang="fr-FR" sz="2400" dirty="0">
                <a:latin typeface="Consolas" panose="020B0609020204030204" pitchFamily="49" charset="0"/>
              </a:rPr>
              <a:t> : </a:t>
            </a:r>
            <a:r>
              <a:rPr lang="fr-FR" sz="2400" dirty="0" err="1">
                <a:latin typeface="Consolas" panose="020B0609020204030204" pitchFamily="49" charset="0"/>
              </a:rPr>
              <a:t>TOut</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smtClean="0">
                <a:latin typeface="Consolas" panose="020B0609020204030204" pitchFamily="49" charset="0"/>
              </a:rPr>
              <a:t>  </a:t>
            </a:r>
            <a:r>
              <a:rPr lang="fr-FR" sz="2400" dirty="0" err="1" smtClean="0">
                <a:latin typeface="Consolas" panose="020B0609020204030204" pitchFamily="49" charset="0"/>
              </a:rPr>
              <a:t>private</a:t>
            </a:r>
            <a:r>
              <a:rPr lang="fr-FR" sz="2400" dirty="0" smtClean="0">
                <a:latin typeface="Consolas" panose="020B0609020204030204" pitchFamily="49" charset="0"/>
              </a:rPr>
              <a:t> </a:t>
            </a:r>
            <a:r>
              <a:rPr lang="fr-FR" sz="2400" dirty="0" err="1">
                <a:latin typeface="Consolas" panose="020B0609020204030204" pitchFamily="49" charset="0"/>
              </a:rPr>
              <a:t>readonly</a:t>
            </a:r>
            <a:r>
              <a:rPr lang="fr-FR" sz="2400" dirty="0">
                <a:latin typeface="Consolas" panose="020B0609020204030204" pitchFamily="49" charset="0"/>
              </a:rPr>
              <a:t> List&lt;</a:t>
            </a:r>
            <a:r>
              <a:rPr lang="fr-FR" sz="2400" dirty="0" err="1">
                <a:latin typeface="Consolas" panose="020B0609020204030204" pitchFamily="49" charset="0"/>
              </a:rPr>
              <a:t>TIn</a:t>
            </a:r>
            <a:r>
              <a:rPr lang="fr-FR" sz="2400" dirty="0">
                <a:latin typeface="Consolas" panose="020B0609020204030204" pitchFamily="49" charset="0"/>
              </a:rPr>
              <a:t>&gt; items = new List&lt;</a:t>
            </a:r>
            <a:r>
              <a:rPr lang="fr-FR" sz="2400" dirty="0" err="1">
                <a:latin typeface="Consolas" panose="020B0609020204030204" pitchFamily="49" charset="0"/>
              </a:rPr>
              <a:t>TIn</a:t>
            </a:r>
            <a:r>
              <a:rPr lang="fr-FR" sz="2400" dirty="0">
                <a:latin typeface="Consolas" panose="020B0609020204030204" pitchFamily="49" charset="0"/>
              </a:rPr>
              <a:t>&gt;();</a:t>
            </a:r>
          </a:p>
          <a:p>
            <a:endParaRPr lang="fr-FR" sz="2400" dirty="0">
              <a:latin typeface="Consolas" panose="020B0609020204030204" pitchFamily="49" charset="0"/>
            </a:endParaRPr>
          </a:p>
          <a:p>
            <a:r>
              <a:rPr lang="fr-FR" sz="2400" dirty="0" smtClean="0">
                <a:latin typeface="Consolas" panose="020B0609020204030204" pitchFamily="49" charset="0"/>
              </a:rPr>
              <a:t>  public </a:t>
            </a:r>
            <a:r>
              <a:rPr lang="fr-FR" sz="2400" dirty="0" err="1">
                <a:latin typeface="Consolas" panose="020B0609020204030204" pitchFamily="49" charset="0"/>
              </a:rPr>
              <a:t>TOut</a:t>
            </a:r>
            <a:r>
              <a:rPr lang="fr-FR" sz="2400" dirty="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smtClean="0">
                <a:latin typeface="Consolas" panose="020B0609020204030204" pitchFamily="49" charset="0"/>
              </a:rPr>
              <a:t>  {</a:t>
            </a:r>
            <a:endParaRPr lang="fr-FR" sz="2400" dirty="0">
              <a:latin typeface="Consolas" panose="020B0609020204030204" pitchFamily="49" charset="0"/>
            </a:endParaRPr>
          </a:p>
          <a:p>
            <a:r>
              <a:rPr lang="fr-FR" sz="2400" dirty="0" smtClean="0">
                <a:latin typeface="Consolas" panose="020B0609020204030204" pitchFamily="49" charset="0"/>
              </a:rPr>
              <a:t>    return </a:t>
            </a:r>
            <a:r>
              <a:rPr lang="fr-FR" sz="2400" dirty="0" err="1" smtClean="0">
                <a:latin typeface="Consolas" panose="020B0609020204030204" pitchFamily="49" charset="0"/>
              </a:rPr>
              <a:t>this.items</a:t>
            </a:r>
            <a:r>
              <a:rPr lang="fr-FR" sz="2400" dirty="0" smtClean="0">
                <a:latin typeface="Consolas" panose="020B0609020204030204" pitchFamily="49" charset="0"/>
              </a:rPr>
              <a:t>[index</a:t>
            </a:r>
            <a:r>
              <a:rPr lang="fr-FR" sz="2400" dirty="0">
                <a:latin typeface="Consolas" panose="020B0609020204030204" pitchFamily="49" charset="0"/>
              </a:rPr>
              <a:t>];</a:t>
            </a:r>
          </a:p>
          <a:p>
            <a:r>
              <a:rPr lang="fr-FR" sz="2400" dirty="0" smtClean="0">
                <a:latin typeface="Consolas" panose="020B0609020204030204" pitchFamily="49" charset="0"/>
              </a:rPr>
              <a:t>  }</a:t>
            </a:r>
            <a:endParaRPr lang="fr-FR" sz="2400" dirty="0">
              <a:latin typeface="Consolas" panose="020B0609020204030204" pitchFamily="49" charset="0"/>
            </a:endParaRPr>
          </a:p>
          <a:p>
            <a:endParaRPr lang="fr-FR" sz="2400" dirty="0" smtClean="0">
              <a:latin typeface="Consolas" panose="020B0609020204030204" pitchFamily="49" charset="0"/>
            </a:endParaRPr>
          </a:p>
          <a:p>
            <a:r>
              <a:rPr lang="fr-FR" sz="2400" dirty="0">
                <a:latin typeface="Consolas" panose="020B0609020204030204" pitchFamily="49" charset="0"/>
              </a:rPr>
              <a:t> </a:t>
            </a:r>
            <a:r>
              <a:rPr lang="fr-FR" sz="2400" dirty="0" smtClean="0">
                <a:latin typeface="Consolas" panose="020B0609020204030204" pitchFamily="49" charset="0"/>
              </a:rPr>
              <a:t> // ...</a:t>
            </a:r>
          </a:p>
        </p:txBody>
      </p:sp>
    </p:spTree>
    <p:extLst>
      <p:ext uri="{BB962C8B-B14F-4D97-AF65-F5344CB8AC3E}">
        <p14:creationId xmlns:p14="http://schemas.microsoft.com/office/powerpoint/2010/main" val="603892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0069" y="1012429"/>
            <a:ext cx="7098146" cy="4720113"/>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spTree>
    <p:extLst>
      <p:ext uri="{BB962C8B-B14F-4D97-AF65-F5344CB8AC3E}">
        <p14:creationId xmlns:p14="http://schemas.microsoft.com/office/powerpoint/2010/main" val="22354317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1473619" y="1038982"/>
            <a:ext cx="6811480" cy="4524315"/>
          </a:xfrm>
          <a:prstGeom prst="rect">
            <a:avLst/>
          </a:prstGeom>
          <a:noFill/>
        </p:spPr>
        <p:txBody>
          <a:bodyPr wrap="none" rtlCol="0">
            <a:spAutoFit/>
          </a:bodyPr>
          <a:lstStyle/>
          <a:p>
            <a:r>
              <a:rPr lang="fr-FR" sz="2400" dirty="0" smtClean="0">
                <a:latin typeface="Consolas" panose="020B0609020204030204" pitchFamily="49" charset="0"/>
              </a:rPr>
              <a:t>  // ...</a:t>
            </a:r>
          </a:p>
          <a:p>
            <a:endParaRPr lang="fr-FR" sz="2400" dirty="0">
              <a:latin typeface="Consolas" panose="020B0609020204030204" pitchFamily="49" charset="0"/>
            </a:endParaRPr>
          </a:p>
          <a:p>
            <a:r>
              <a:rPr lang="fr-FR" sz="2400" dirty="0" smtClean="0">
                <a:latin typeface="Consolas" panose="020B0609020204030204" pitchFamily="49" charset="0"/>
              </a:rPr>
              <a:t>  public </a:t>
            </a:r>
            <a:r>
              <a:rPr lang="fr-FR" sz="2400" dirty="0" err="1">
                <a:latin typeface="Consolas" panose="020B0609020204030204" pitchFamily="49" charset="0"/>
              </a:rPr>
              <a:t>int</a:t>
            </a:r>
            <a:r>
              <a:rPr lang="fr-FR" sz="2400" dirty="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smtClean="0">
                <a:latin typeface="Consolas" panose="020B0609020204030204" pitchFamily="49" charset="0"/>
              </a:rPr>
              <a:t>  {</a:t>
            </a:r>
            <a:endParaRPr lang="fr-FR" sz="2400" dirty="0">
              <a:latin typeface="Consolas" panose="020B0609020204030204" pitchFamily="49" charset="0"/>
            </a:endParaRPr>
          </a:p>
          <a:p>
            <a:r>
              <a:rPr lang="fr-FR" sz="2400" dirty="0" smtClean="0">
                <a:latin typeface="Consolas" panose="020B0609020204030204" pitchFamily="49" charset="0"/>
              </a:rPr>
              <a:t>    return </a:t>
            </a:r>
            <a:r>
              <a:rPr lang="fr-FR" sz="2400" dirty="0" err="1">
                <a:latin typeface="Consolas" panose="020B0609020204030204" pitchFamily="49" charset="0"/>
              </a:rPr>
              <a:t>this.items.IndexOf</a:t>
            </a:r>
            <a:r>
              <a:rPr lang="fr-FR" sz="2400" dirty="0">
                <a:latin typeface="Consolas" panose="020B0609020204030204" pitchFamily="49" charset="0"/>
              </a:rPr>
              <a:t>(item);</a:t>
            </a:r>
          </a:p>
          <a:p>
            <a:r>
              <a:rPr lang="fr-FR" sz="2400" dirty="0" smtClean="0">
                <a:latin typeface="Consolas" panose="020B0609020204030204" pitchFamily="49" charset="0"/>
              </a:rPr>
              <a:t>  }</a:t>
            </a:r>
            <a:endParaRPr lang="fr-FR" sz="2400" dirty="0">
              <a:latin typeface="Consolas" panose="020B0609020204030204" pitchFamily="49" charset="0"/>
            </a:endParaRPr>
          </a:p>
          <a:p>
            <a:endParaRPr lang="fr-FR" sz="2400" dirty="0">
              <a:latin typeface="Consolas" panose="020B0609020204030204" pitchFamily="49" charset="0"/>
            </a:endParaRPr>
          </a:p>
          <a:p>
            <a:r>
              <a:rPr lang="fr-FR" sz="2400" dirty="0" smtClean="0">
                <a:latin typeface="Consolas" panose="020B0609020204030204" pitchFamily="49" charset="0"/>
              </a:rPr>
              <a:t>  public </a:t>
            </a:r>
            <a:r>
              <a:rPr lang="fr-FR" sz="2400" dirty="0" err="1">
                <a:latin typeface="Consolas" panose="020B0609020204030204" pitchFamily="49" charset="0"/>
              </a:rPr>
              <a:t>void</a:t>
            </a:r>
            <a:r>
              <a:rPr lang="fr-FR" sz="2400" dirty="0">
                <a:latin typeface="Consolas" panose="020B0609020204030204" pitchFamily="49" charset="0"/>
              </a:rPr>
              <a:t> 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smtClean="0">
                <a:latin typeface="Consolas" panose="020B0609020204030204" pitchFamily="49" charset="0"/>
              </a:rPr>
              <a:t>  {</a:t>
            </a:r>
            <a:endParaRPr lang="fr-FR" sz="2400" dirty="0">
              <a:latin typeface="Consolas" panose="020B0609020204030204" pitchFamily="49" charset="0"/>
            </a:endParaRPr>
          </a:p>
          <a:p>
            <a:r>
              <a:rPr lang="fr-FR" sz="2400" dirty="0" smtClean="0">
                <a:latin typeface="Consolas" panose="020B0609020204030204" pitchFamily="49" charset="0"/>
              </a:rPr>
              <a:t>    </a:t>
            </a:r>
            <a:r>
              <a:rPr lang="fr-FR" sz="2400" dirty="0" err="1" smtClean="0">
                <a:latin typeface="Consolas" panose="020B0609020204030204" pitchFamily="49" charset="0"/>
              </a:rPr>
              <a:t>this.items</a:t>
            </a:r>
            <a:r>
              <a:rPr lang="fr-FR" sz="2400" dirty="0" smtClean="0">
                <a:latin typeface="Consolas" panose="020B0609020204030204" pitchFamily="49" charset="0"/>
              </a:rPr>
              <a:t>[index</a:t>
            </a:r>
            <a:r>
              <a:rPr lang="fr-FR" sz="2400" dirty="0">
                <a:latin typeface="Consolas" panose="020B0609020204030204" pitchFamily="49" charset="0"/>
              </a:rPr>
              <a:t>] = value;</a:t>
            </a:r>
          </a:p>
          <a:p>
            <a:r>
              <a:rPr lang="fr-FR" sz="2400" dirty="0" smtClean="0">
                <a:latin typeface="Consolas" panose="020B0609020204030204" pitchFamily="49" charset="0"/>
              </a:rPr>
              <a:t>  }</a:t>
            </a:r>
            <a:endParaRPr lang="fr-FR" sz="2400" dirty="0">
              <a:latin typeface="Consolas" panose="020B0609020204030204" pitchFamily="49" charset="0"/>
            </a:endParaRPr>
          </a:p>
          <a:p>
            <a:r>
              <a:rPr lang="fr-FR" sz="2400" dirty="0">
                <a:latin typeface="Consolas" panose="020B0609020204030204" pitchFamily="49" charset="0"/>
              </a:rPr>
              <a:t>}</a:t>
            </a:r>
          </a:p>
        </p:txBody>
      </p:sp>
    </p:spTree>
    <p:extLst>
      <p:ext uri="{BB962C8B-B14F-4D97-AF65-F5344CB8AC3E}">
        <p14:creationId xmlns:p14="http://schemas.microsoft.com/office/powerpoint/2010/main" val="15412466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a:t>
            </a:r>
            <a:r>
              <a:rPr lang="en-US" dirty="0" smtClean="0"/>
              <a:t>	</a:t>
            </a:r>
            <a:endParaRPr lang="en-US" dirty="0"/>
          </a:p>
        </p:txBody>
      </p:sp>
      <p:sp>
        <p:nvSpPr>
          <p:cNvPr id="10" name="TextBox 9"/>
          <p:cNvSpPr txBox="1"/>
          <p:nvPr/>
        </p:nvSpPr>
        <p:spPr>
          <a:xfrm>
            <a:off x="745330" y="1242182"/>
            <a:ext cx="11059438" cy="4524315"/>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IReadOnlyList</a:t>
            </a:r>
            <a:r>
              <a:rPr lang="fr-FR" sz="2400" dirty="0">
                <a:latin typeface="Consolas" panose="020B0609020204030204" pitchFamily="49" charset="0"/>
              </a:rPr>
              <a:t>&lt;out T&gt; </a:t>
            </a:r>
            <a:endParaRPr lang="fr-FR" sz="2400" dirty="0" smtClean="0">
              <a:latin typeface="Consolas" panose="020B0609020204030204" pitchFamily="49" charset="0"/>
            </a:endParaRPr>
          </a:p>
          <a:p>
            <a:r>
              <a:rPr lang="fr-FR" sz="2400" dirty="0">
                <a:latin typeface="Consolas" panose="020B0609020204030204" pitchFamily="49" charset="0"/>
              </a:rPr>
              <a:t> </a:t>
            </a:r>
            <a:r>
              <a:rPr lang="fr-FR" sz="2400" dirty="0" smtClean="0">
                <a:latin typeface="Consolas" panose="020B0609020204030204" pitchFamily="49" charset="0"/>
              </a:rPr>
              <a:t> : </a:t>
            </a:r>
            <a:r>
              <a:rPr lang="fr-FR" sz="2400" dirty="0" err="1">
                <a:latin typeface="Consolas" panose="020B0609020204030204" pitchFamily="49" charset="0"/>
              </a:rPr>
              <a:t>IReadOnlyCollection</a:t>
            </a:r>
            <a:r>
              <a:rPr lang="fr-FR" sz="2400" dirty="0">
                <a:latin typeface="Consolas" panose="020B0609020204030204" pitchFamily="49" charset="0"/>
              </a:rPr>
              <a:t>&lt;T&gt;, </a:t>
            </a:r>
            <a:r>
              <a:rPr lang="fr-FR" sz="2400" dirty="0" err="1">
                <a:latin typeface="Consolas" panose="020B0609020204030204" pitchFamily="49" charset="0"/>
              </a:rPr>
              <a:t>IEnumerable</a:t>
            </a:r>
            <a:r>
              <a:rPr lang="fr-FR" sz="2400" dirty="0">
                <a:latin typeface="Consolas" panose="020B0609020204030204" pitchFamily="49" charset="0"/>
              </a:rPr>
              <a:t>&lt;T&gt;, </a:t>
            </a:r>
            <a:r>
              <a:rPr lang="fr-FR" sz="2400" dirty="0" err="1" smtClean="0">
                <a:latin typeface="Consolas" panose="020B0609020204030204" pitchFamily="49" charset="0"/>
              </a:rPr>
              <a:t>IEnumerable</a:t>
            </a:r>
            <a:endParaRPr lang="fr-FR" sz="2400" dirty="0" smtClean="0">
              <a:latin typeface="Consolas" panose="020B0609020204030204" pitchFamily="49" charset="0"/>
            </a:endParaRPr>
          </a:p>
          <a:p>
            <a:r>
              <a:rPr lang="fr-FR" sz="2400" dirty="0" smtClean="0">
                <a:latin typeface="Consolas" panose="020B0609020204030204" pitchFamily="49" charset="0"/>
              </a:rPr>
              <a:t>{</a:t>
            </a:r>
          </a:p>
          <a:p>
            <a:r>
              <a:rPr lang="fr-FR" sz="2400" dirty="0">
                <a:latin typeface="Consolas" panose="020B0609020204030204" pitchFamily="49" charset="0"/>
              </a:rPr>
              <a:t>  T </a:t>
            </a:r>
            <a:r>
              <a:rPr lang="fr-FR" sz="2400" dirty="0" err="1">
                <a:latin typeface="Consolas" panose="020B0609020204030204" pitchFamily="49" charset="0"/>
              </a:rPr>
              <a:t>this</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 { </a:t>
            </a:r>
            <a:r>
              <a:rPr lang="fr-FR" sz="2400" dirty="0" err="1">
                <a:latin typeface="Consolas" panose="020B0609020204030204" pitchFamily="49" charset="0"/>
              </a:rPr>
              <a:t>get</a:t>
            </a:r>
            <a:r>
              <a:rPr lang="fr-FR" sz="2400" dirty="0">
                <a:latin typeface="Consolas" panose="020B0609020204030204" pitchFamily="49" charset="0"/>
              </a:rPr>
              <a:t>; </a:t>
            </a:r>
            <a:r>
              <a:rPr lang="fr-FR" sz="2400" dirty="0" smtClean="0">
                <a:latin typeface="Consolas" panose="020B0609020204030204" pitchFamily="49" charset="0"/>
              </a:rPr>
              <a:t>}</a:t>
            </a:r>
          </a:p>
          <a:p>
            <a:r>
              <a:rPr lang="fr-FR" sz="2400" dirty="0">
                <a:latin typeface="Consolas" panose="020B0609020204030204" pitchFamily="49" charset="0"/>
              </a:rPr>
              <a:t> </a:t>
            </a:r>
            <a:r>
              <a:rPr lang="fr-FR" sz="2400" dirty="0" smtClean="0">
                <a:latin typeface="Consolas" panose="020B0609020204030204" pitchFamily="49" charset="0"/>
              </a:rPr>
              <a:t> // </a:t>
            </a:r>
            <a:r>
              <a:rPr lang="fr-FR" sz="2400" dirty="0" err="1" smtClean="0">
                <a:latin typeface="Consolas" panose="020B0609020204030204" pitchFamily="49" charset="0"/>
              </a:rPr>
              <a:t>Inherited</a:t>
            </a:r>
            <a:r>
              <a:rPr lang="fr-FR" sz="2400" dirty="0" smtClean="0">
                <a:latin typeface="Consolas" panose="020B0609020204030204" pitchFamily="49" charset="0"/>
              </a:rPr>
              <a:t> </a:t>
            </a:r>
            <a:r>
              <a:rPr lang="fr-FR" sz="2400" dirty="0" err="1" smtClean="0">
                <a:latin typeface="Consolas" panose="020B0609020204030204" pitchFamily="49" charset="0"/>
              </a:rPr>
              <a:t>members</a:t>
            </a:r>
            <a:r>
              <a:rPr lang="fr-FR" sz="2400" dirty="0" smtClean="0">
                <a:latin typeface="Consolas" panose="020B0609020204030204" pitchFamily="49" charset="0"/>
              </a:rPr>
              <a:t> are </a:t>
            </a:r>
            <a:r>
              <a:rPr lang="fr-FR" sz="2400" dirty="0" err="1" smtClean="0">
                <a:latin typeface="Consolas" panose="020B0609020204030204" pitchFamily="49" charset="0"/>
              </a:rPr>
              <a:t>also</a:t>
            </a:r>
            <a:r>
              <a:rPr lang="fr-FR" sz="2400" dirty="0" smtClean="0">
                <a:latin typeface="Consolas" panose="020B0609020204030204" pitchFamily="49" charset="0"/>
              </a:rPr>
              <a:t> covariant.</a:t>
            </a:r>
            <a:endParaRPr lang="fr-FR" sz="2400" dirty="0">
              <a:latin typeface="Consolas" panose="020B0609020204030204" pitchFamily="49" charset="0"/>
            </a:endParaRPr>
          </a:p>
          <a:p>
            <a:r>
              <a:rPr lang="fr-FR" sz="2400" dirty="0" smtClean="0">
                <a:latin typeface="Consolas" panose="020B0609020204030204" pitchFamily="49" charset="0"/>
              </a:rPr>
              <a:t>}</a:t>
            </a:r>
          </a:p>
          <a:p>
            <a:endParaRPr lang="fr-FR" sz="2400" dirty="0">
              <a:latin typeface="Consolas" panose="020B0609020204030204" pitchFamily="49" charset="0"/>
            </a:endParaRPr>
          </a:p>
          <a:p>
            <a:r>
              <a:rPr lang="fr-FR" sz="2400" dirty="0" err="1">
                <a:latin typeface="Consolas" panose="020B0609020204030204" pitchFamily="49" charset="0"/>
              </a:rPr>
              <a:t>IReadOnlyList</a:t>
            </a:r>
            <a:r>
              <a:rPr lang="fr-FR" sz="2400" dirty="0">
                <a:latin typeface="Consolas" panose="020B0609020204030204" pitchFamily="49" charset="0"/>
              </a:rPr>
              <a:t>&lt;Puzzle&gt; puzzles = </a:t>
            </a:r>
            <a:r>
              <a:rPr lang="fr-FR" sz="2400" dirty="0" smtClean="0">
                <a:latin typeface="Consolas" panose="020B0609020204030204" pitchFamily="49" charset="0"/>
              </a:rPr>
              <a:t>new </a:t>
            </a:r>
            <a:r>
              <a:rPr lang="fr-FR" sz="2400" dirty="0">
                <a:latin typeface="Consolas" panose="020B0609020204030204" pitchFamily="49" charset="0"/>
              </a:rPr>
              <a:t>List&lt;</a:t>
            </a:r>
            <a:r>
              <a:rPr lang="fr-FR" sz="2400" dirty="0" err="1">
                <a:latin typeface="Consolas" panose="020B0609020204030204" pitchFamily="49" charset="0"/>
              </a:rPr>
              <a:t>CombinationPuzzle</a:t>
            </a:r>
            <a:r>
              <a:rPr lang="fr-FR" sz="2400" dirty="0" smtClean="0">
                <a:latin typeface="Consolas" panose="020B0609020204030204" pitchFamily="49" charset="0"/>
              </a:rPr>
              <a:t>&gt;();</a:t>
            </a:r>
          </a:p>
          <a:p>
            <a:endParaRPr lang="fr-FR" sz="2400" dirty="0">
              <a:latin typeface="Consolas" panose="020B0609020204030204" pitchFamily="49" charset="0"/>
            </a:endParaRPr>
          </a:p>
          <a:p>
            <a:r>
              <a:rPr lang="fr-FR" sz="2400" dirty="0" smtClean="0">
                <a:latin typeface="Consolas" panose="020B0609020204030204" pitchFamily="49" charset="0"/>
              </a:rPr>
              <a:t>// Note: </a:t>
            </a:r>
            <a:r>
              <a:rPr lang="fr-FR" sz="2400" dirty="0" err="1" smtClean="0">
                <a:latin typeface="Consolas" panose="020B0609020204030204" pitchFamily="49" charset="0"/>
              </a:rPr>
              <a:t>this</a:t>
            </a:r>
            <a:r>
              <a:rPr lang="fr-FR" sz="2400" dirty="0" smtClean="0">
                <a:latin typeface="Consolas" panose="020B0609020204030204" pitchFamily="49" charset="0"/>
              </a:rPr>
              <a:t> </a:t>
            </a:r>
            <a:r>
              <a:rPr lang="fr-FR" sz="2400" dirty="0" err="1" smtClean="0">
                <a:latin typeface="Consolas" panose="020B0609020204030204" pitchFamily="49" charset="0"/>
              </a:rPr>
              <a:t>doesn’t</a:t>
            </a:r>
            <a:r>
              <a:rPr lang="fr-FR" sz="2400" dirty="0" smtClean="0">
                <a:latin typeface="Consolas" panose="020B0609020204030204" pitchFamily="49" charset="0"/>
              </a:rPr>
              <a:t> </a:t>
            </a:r>
            <a:r>
              <a:rPr lang="fr-FR" sz="2400" dirty="0" err="1" smtClean="0">
                <a:latin typeface="Consolas" panose="020B0609020204030204" pitchFamily="49" charset="0"/>
              </a:rPr>
              <a:t>work</a:t>
            </a:r>
            <a:endParaRPr lang="fr-FR" sz="2400" dirty="0" smtClean="0">
              <a:latin typeface="Consolas" panose="020B0609020204030204" pitchFamily="49" charset="0"/>
            </a:endParaRPr>
          </a:p>
          <a:p>
            <a:r>
              <a:rPr lang="fr-FR" sz="2400" dirty="0" err="1">
                <a:latin typeface="Consolas" panose="020B0609020204030204" pitchFamily="49" charset="0"/>
              </a:rPr>
              <a:t>IReadOnlyList</a:t>
            </a:r>
            <a:r>
              <a:rPr lang="fr-FR" sz="2400" dirty="0">
                <a:latin typeface="Consolas" panose="020B0609020204030204" pitchFamily="49" charset="0"/>
              </a:rPr>
              <a:t>&lt;Puzzle&gt; puzzles = </a:t>
            </a:r>
            <a:endParaRPr lang="fr-FR" sz="2400" dirty="0" smtClean="0">
              <a:latin typeface="Consolas" panose="020B0609020204030204" pitchFamily="49" charset="0"/>
            </a:endParaRPr>
          </a:p>
          <a:p>
            <a:r>
              <a:rPr lang="fr-FR" sz="2400" dirty="0">
                <a:latin typeface="Consolas" panose="020B0609020204030204" pitchFamily="49" charset="0"/>
              </a:rPr>
              <a:t> </a:t>
            </a:r>
            <a:r>
              <a:rPr lang="fr-FR" sz="2400" dirty="0" smtClean="0">
                <a:latin typeface="Consolas" panose="020B0609020204030204" pitchFamily="49" charset="0"/>
              </a:rPr>
              <a:t> new </a:t>
            </a:r>
            <a:r>
              <a:rPr lang="fr-FR" sz="2400" dirty="0" err="1">
                <a:latin typeface="Consolas" panose="020B0609020204030204" pitchFamily="49" charset="0"/>
              </a:rPr>
              <a:t>ReadOnlyCollection</a:t>
            </a:r>
            <a:r>
              <a:rPr lang="fr-FR" sz="2400" dirty="0">
                <a:latin typeface="Consolas" panose="020B0609020204030204" pitchFamily="49" charset="0"/>
              </a:rPr>
              <a:t>&lt;Puzzle&gt;(new List&lt;</a:t>
            </a:r>
            <a:r>
              <a:rPr lang="fr-FR" sz="2400" dirty="0" err="1">
                <a:latin typeface="Consolas" panose="020B0609020204030204" pitchFamily="49" charset="0"/>
              </a:rPr>
              <a:t>CombinationPuzzle</a:t>
            </a:r>
            <a:r>
              <a:rPr lang="fr-FR" sz="2400" dirty="0">
                <a:latin typeface="Consolas" panose="020B0609020204030204" pitchFamily="49" charset="0"/>
              </a:rPr>
              <a:t>&gt;());</a:t>
            </a:r>
          </a:p>
        </p:txBody>
      </p:sp>
    </p:spTree>
    <p:extLst>
      <p:ext uri="{BB962C8B-B14F-4D97-AF65-F5344CB8AC3E}">
        <p14:creationId xmlns:p14="http://schemas.microsoft.com/office/powerpoint/2010/main" val="27237904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2" name="TextBox 1"/>
          <p:cNvSpPr txBox="1"/>
          <p:nvPr/>
        </p:nvSpPr>
        <p:spPr>
          <a:xfrm>
            <a:off x="1190755" y="1229360"/>
            <a:ext cx="9816855" cy="584775"/>
          </a:xfrm>
          <a:prstGeom prst="rect">
            <a:avLst/>
          </a:prstGeom>
          <a:noFill/>
        </p:spPr>
        <p:txBody>
          <a:bodyPr wrap="none" rtlCol="0">
            <a:spAutoFit/>
          </a:bodyPr>
          <a:lstStyle/>
          <a:p>
            <a:pPr algn="ctr"/>
            <a:r>
              <a:rPr lang="en-US" sz="3200" dirty="0" smtClean="0"/>
              <a:t>Myth: You can’t overload methods by return type only</a:t>
            </a:r>
            <a:endParaRPr lang="en-US" sz="3200" dirty="0"/>
          </a:p>
        </p:txBody>
      </p:sp>
      <p:sp>
        <p:nvSpPr>
          <p:cNvPr id="5" name="TextBox 4"/>
          <p:cNvSpPr txBox="1"/>
          <p:nvPr/>
        </p:nvSpPr>
        <p:spPr>
          <a:xfrm>
            <a:off x="975779" y="2349953"/>
            <a:ext cx="4226141" cy="3416320"/>
          </a:xfrm>
          <a:prstGeom prst="rect">
            <a:avLst/>
          </a:prstGeom>
          <a:noFill/>
        </p:spPr>
        <p:txBody>
          <a:bodyPr wrap="square" rtlCol="0">
            <a:spAutoFit/>
          </a:bodyPr>
          <a:lstStyle/>
          <a:p>
            <a:r>
              <a:rPr lang="en-US" sz="2400" dirty="0">
                <a:latin typeface="Consolas" panose="020B0609020204030204" pitchFamily="49" charset="0"/>
              </a:rPr>
              <a:t>public </a:t>
            </a:r>
            <a:r>
              <a:rPr lang="en-US" sz="2400" dirty="0" err="1">
                <a:latin typeface="Consolas" panose="020B0609020204030204" pitchFamily="49" charset="0"/>
              </a:rPr>
              <a:t>int</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endParaRPr lang="en-US" sz="2400" dirty="0" smtClean="0">
              <a:latin typeface="Consolas" panose="020B0609020204030204" pitchFamily="49" charset="0"/>
            </a:endParaRPr>
          </a:p>
          <a:p>
            <a:r>
              <a:rPr lang="en-US" sz="2400" dirty="0" smtClean="0">
                <a:latin typeface="Consolas" panose="020B0609020204030204" pitchFamily="49" charset="0"/>
              </a:rPr>
              <a:t>{ </a:t>
            </a:r>
          </a:p>
          <a:p>
            <a:r>
              <a:rPr lang="en-US" sz="2400" dirty="0">
                <a:latin typeface="Consolas" panose="020B0609020204030204" pitchFamily="49" charset="0"/>
              </a:rPr>
              <a:t> </a:t>
            </a:r>
            <a:r>
              <a:rPr lang="en-US" sz="2400" dirty="0" smtClean="0">
                <a:latin typeface="Consolas" panose="020B0609020204030204" pitchFamily="49" charset="0"/>
              </a:rPr>
              <a:t> return </a:t>
            </a:r>
            <a:r>
              <a:rPr lang="en-US" sz="2400" dirty="0">
                <a:latin typeface="Consolas" panose="020B0609020204030204" pitchFamily="49" charset="0"/>
              </a:rPr>
              <a:t>0; </a:t>
            </a:r>
            <a:endParaRPr lang="en-US" sz="2400" dirty="0" smtClean="0">
              <a:latin typeface="Consolas" panose="020B0609020204030204" pitchFamily="49" charset="0"/>
            </a:endParaRPr>
          </a:p>
          <a:p>
            <a:r>
              <a:rPr lang="en-US" sz="2400" dirty="0" smtClean="0">
                <a:latin typeface="Consolas" panose="020B0609020204030204" pitchFamily="49" charset="0"/>
              </a:rPr>
              <a:t>}</a:t>
            </a:r>
            <a:endParaRPr lang="en-US" sz="2400" dirty="0">
              <a:latin typeface="Consolas" panose="020B0609020204030204" pitchFamily="49" charset="0"/>
            </a:endParaRPr>
          </a:p>
          <a:p>
            <a:endParaRPr lang="en-US" sz="2400" dirty="0" smtClean="0">
              <a:latin typeface="Consolas" panose="020B0609020204030204" pitchFamily="49" charset="0"/>
            </a:endParaRPr>
          </a:p>
          <a:p>
            <a:r>
              <a:rPr lang="en-US" sz="2400" dirty="0" smtClean="0">
                <a:latin typeface="Consolas" panose="020B0609020204030204" pitchFamily="49" charset="0"/>
              </a:rPr>
              <a:t>public </a:t>
            </a:r>
            <a:r>
              <a:rPr lang="en-US" sz="2400" dirty="0" err="1">
                <a:latin typeface="Consolas" panose="020B0609020204030204" pitchFamily="49" charset="0"/>
              </a:rPr>
              <a:t>Guid</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endParaRPr lang="en-US" sz="2400" dirty="0" smtClean="0">
              <a:latin typeface="Consolas" panose="020B0609020204030204" pitchFamily="49" charset="0"/>
            </a:endParaRPr>
          </a:p>
          <a:p>
            <a:r>
              <a:rPr lang="en-US" sz="2400" dirty="0" smtClean="0">
                <a:latin typeface="Consolas" panose="020B0609020204030204" pitchFamily="49" charset="0"/>
              </a:rPr>
              <a:t>{ </a:t>
            </a:r>
          </a:p>
          <a:p>
            <a:r>
              <a:rPr lang="en-US" sz="2400" dirty="0">
                <a:latin typeface="Consolas" panose="020B0609020204030204" pitchFamily="49" charset="0"/>
              </a:rPr>
              <a:t> </a:t>
            </a:r>
            <a:r>
              <a:rPr lang="en-US" sz="2400" dirty="0" smtClean="0">
                <a:latin typeface="Consolas" panose="020B0609020204030204" pitchFamily="49" charset="0"/>
              </a:rPr>
              <a:t> return </a:t>
            </a:r>
            <a:r>
              <a:rPr lang="en-US" sz="2400" dirty="0" err="1">
                <a:latin typeface="Consolas" panose="020B0609020204030204" pitchFamily="49" charset="0"/>
              </a:rPr>
              <a:t>Guid.NewGuid</a:t>
            </a:r>
            <a:r>
              <a:rPr lang="en-US" sz="2400" dirty="0">
                <a:latin typeface="Consolas" panose="020B0609020204030204" pitchFamily="49" charset="0"/>
              </a:rPr>
              <a:t>(); </a:t>
            </a:r>
            <a:endParaRPr lang="en-US" sz="2400" dirty="0" smtClean="0">
              <a:latin typeface="Consolas" panose="020B0609020204030204" pitchFamily="49" charset="0"/>
            </a:endParaRPr>
          </a:p>
          <a:p>
            <a:r>
              <a:rPr lang="en-US" sz="2400" dirty="0" smtClean="0">
                <a:latin typeface="Consolas" panose="020B0609020204030204" pitchFamily="49" charset="0"/>
              </a:rPr>
              <a:t>}</a:t>
            </a:r>
            <a:endParaRPr lang="en-US" sz="2400" dirty="0">
              <a:latin typeface="Consolas" panose="020B06090202040302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120" y="2658572"/>
            <a:ext cx="4500880" cy="2531745"/>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http://stream1.gifsoup.com/view7/4332044/delta-not-allowed-o.gif</a:t>
            </a:r>
          </a:p>
        </p:txBody>
      </p:sp>
    </p:spTree>
    <p:extLst>
      <p:ext uri="{BB962C8B-B14F-4D97-AF65-F5344CB8AC3E}">
        <p14:creationId xmlns:p14="http://schemas.microsoft.com/office/powerpoint/2010/main" val="36818105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2858311" y="1735524"/>
            <a:ext cx="6306009" cy="1200329"/>
          </a:xfrm>
          <a:prstGeom prst="rect">
            <a:avLst/>
          </a:prstGeom>
          <a:noFill/>
        </p:spPr>
        <p:txBody>
          <a:bodyPr wrap="square" rtlCol="0">
            <a:spAutoFit/>
          </a:bodyPr>
          <a:lstStyle/>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 }</a:t>
            </a:r>
          </a:p>
          <a:p>
            <a:r>
              <a:rPr lang="en-US" sz="2400" dirty="0">
                <a:latin typeface="Consolas" panose="020B0609020204030204" pitchFamily="49" charset="0"/>
              </a:rPr>
              <a:t>public void Run(</a:t>
            </a:r>
            <a:r>
              <a:rPr lang="en-US" sz="2400" dirty="0" err="1">
                <a:latin typeface="Consolas" panose="020B0609020204030204" pitchFamily="49" charset="0"/>
              </a:rPr>
              <a:t>Guid</a:t>
            </a:r>
            <a:r>
              <a:rPr lang="en-US" sz="2400" dirty="0">
                <a:latin typeface="Consolas" panose="020B0609020204030204" pitchFamily="49" charset="0"/>
              </a:rPr>
              <a:t> a) { </a:t>
            </a:r>
            <a:r>
              <a:rPr lang="en-US" sz="2400" dirty="0" smtClean="0">
                <a:latin typeface="Consolas" panose="020B0609020204030204" pitchFamily="49" charset="0"/>
              </a:rPr>
              <a:t>}</a:t>
            </a:r>
          </a:p>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string b) {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https://msdn.microsoft.com/en-us/library/ms229029(v=vs.100).aspx</a:t>
            </a:r>
          </a:p>
        </p:txBody>
      </p:sp>
      <p:sp>
        <p:nvSpPr>
          <p:cNvPr id="4" name="Rectangle 3"/>
          <p:cNvSpPr/>
          <p:nvPr/>
        </p:nvSpPr>
        <p:spPr>
          <a:xfrm>
            <a:off x="2346960" y="3627458"/>
            <a:ext cx="7762240" cy="1569660"/>
          </a:xfrm>
          <a:prstGeom prst="rect">
            <a:avLst/>
          </a:prstGeom>
        </p:spPr>
        <p:txBody>
          <a:bodyPr wrap="square">
            <a:spAutoFit/>
          </a:bodyPr>
          <a:lstStyle/>
          <a:p>
            <a:r>
              <a:rPr lang="en-US" sz="2400" dirty="0" smtClean="0"/>
              <a:t>“When </a:t>
            </a:r>
            <a:r>
              <a:rPr lang="en-US" sz="2400" dirty="0"/>
              <a:t>two or more members in a type are the same kind of member (method, property, constructor, and so on) and have the same name and different parameter lists, the member is said to be </a:t>
            </a:r>
            <a:r>
              <a:rPr lang="en-US" sz="2400" dirty="0" smtClean="0"/>
              <a:t>overloaded.”</a:t>
            </a:r>
            <a:endParaRPr lang="en-US" sz="2400" dirty="0"/>
          </a:p>
        </p:txBody>
      </p:sp>
    </p:spTree>
    <p:extLst>
      <p:ext uri="{BB962C8B-B14F-4D97-AF65-F5344CB8AC3E}">
        <p14:creationId xmlns:p14="http://schemas.microsoft.com/office/powerpoint/2010/main" val="27494557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2050198" y="1085284"/>
            <a:ext cx="8097888" cy="4893647"/>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&lt;T&gt;(object o, T t)</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object(), new object());</a:t>
            </a: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Program(), new Program());</a:t>
            </a:r>
          </a:p>
          <a:p>
            <a:r>
              <a:rPr lang="en-US" sz="2400" dirty="0" err="1">
                <a:latin typeface="Consolas" panose="020B0609020204030204" pitchFamily="49" charset="0"/>
              </a:rPr>
              <a:t>Program.CallIt</a:t>
            </a:r>
            <a:r>
              <a:rPr lang="en-US" sz="2400" dirty="0">
                <a:latin typeface="Consolas" panose="020B0609020204030204" pitchFamily="49" charset="0"/>
              </a:rPr>
              <a:t>(new object(), new Program</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29017595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2050198" y="1227524"/>
            <a:ext cx="8097888" cy="4524315"/>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smtClean="0">
                <a:latin typeface="Consolas" panose="020B0609020204030204" pitchFamily="49" charset="0"/>
              </a:rPr>
              <a:t>CallItA</a:t>
            </a:r>
            <a:r>
              <a:rPr lang="en-US" sz="2400" dirty="0" smtClean="0">
                <a:latin typeface="Consolas" panose="020B0609020204030204" pitchFamily="49" charset="0"/>
              </a:rPr>
              <a:t>&lt;T</a:t>
            </a:r>
            <a:r>
              <a:rPr lang="en-US" sz="2400" dirty="0">
                <a:latin typeface="Consolas" panose="020B0609020204030204" pitchFamily="49" charset="0"/>
              </a:rPr>
              <a:t>&gt;(object o, T t)</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smtClean="0">
                <a:latin typeface="Consolas" panose="020B0609020204030204" pitchFamily="49" charset="0"/>
              </a:rPr>
              <a:t>CallItB</a:t>
            </a:r>
            <a:r>
              <a:rPr lang="en-US" sz="2400" dirty="0" smtClean="0">
                <a:latin typeface="Consolas" panose="020B0609020204030204" pitchFamily="49" charset="0"/>
              </a:rPr>
              <a:t>&lt;T</a:t>
            </a:r>
            <a:r>
              <a:rPr lang="en-US" sz="2400" dirty="0">
                <a:latin typeface="Consolas" panose="020B0609020204030204" pitchFamily="49" charset="0"/>
              </a:rPr>
              <a: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err="1" smtClean="0">
                <a:latin typeface="Consolas" panose="020B0609020204030204" pitchFamily="49" charset="0"/>
              </a:rPr>
              <a:t>Program.CallItB</a:t>
            </a:r>
            <a:r>
              <a:rPr lang="en-US" sz="2400" dirty="0" smtClean="0">
                <a:latin typeface="Consolas" panose="020B0609020204030204" pitchFamily="49" charset="0"/>
              </a:rPr>
              <a:t>(new </a:t>
            </a:r>
            <a:r>
              <a:rPr lang="en-US" sz="2400" dirty="0">
                <a:latin typeface="Consolas" panose="020B0609020204030204" pitchFamily="49" charset="0"/>
              </a:rPr>
              <a:t>object(), new object());</a:t>
            </a:r>
          </a:p>
          <a:p>
            <a:r>
              <a:rPr lang="en-US" sz="2400" dirty="0" err="1" smtClean="0">
                <a:latin typeface="Consolas" panose="020B0609020204030204" pitchFamily="49" charset="0"/>
              </a:rPr>
              <a:t>Program.CallItA</a:t>
            </a:r>
            <a:r>
              <a:rPr lang="en-US" sz="2400" dirty="0" smtClean="0">
                <a:latin typeface="Consolas" panose="020B0609020204030204" pitchFamily="49" charset="0"/>
              </a:rPr>
              <a:t>(new </a:t>
            </a:r>
            <a:r>
              <a:rPr lang="en-US" sz="2400" dirty="0">
                <a:latin typeface="Consolas" panose="020B0609020204030204" pitchFamily="49" charset="0"/>
              </a:rPr>
              <a:t>Program(), new Program</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40549539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https://msdn.microsoft.com/en-us/library/aa691131%28v=vs.71%29.aspx?f=255&amp;MSPPError=-2147217396</a:t>
            </a:r>
          </a:p>
        </p:txBody>
      </p:sp>
      <p:sp>
        <p:nvSpPr>
          <p:cNvPr id="4" name="Rectangle 3"/>
          <p:cNvSpPr/>
          <p:nvPr/>
        </p:nvSpPr>
        <p:spPr>
          <a:xfrm>
            <a:off x="2387600" y="2631778"/>
            <a:ext cx="7762240" cy="2677656"/>
          </a:xfrm>
          <a:prstGeom prst="rect">
            <a:avLst/>
          </a:prstGeom>
        </p:spPr>
        <p:txBody>
          <a:bodyPr wrap="square">
            <a:spAutoFit/>
          </a:bodyPr>
          <a:lstStyle/>
          <a:p>
            <a:r>
              <a:rPr lang="en-US" sz="2400" dirty="0" smtClean="0"/>
              <a:t>The </a:t>
            </a:r>
            <a:r>
              <a:rPr lang="en-US" sz="2400" dirty="0"/>
              <a:t>signature of a method consists of the name of the method and the type and kind (value, reference, or output) of each of its formal parameters, considered in the order left to right. </a:t>
            </a:r>
            <a:r>
              <a:rPr lang="en-US" sz="2400" b="1" dirty="0"/>
              <a:t>The signature of a method specifically does not include the return type</a:t>
            </a:r>
            <a:r>
              <a:rPr lang="en-US" sz="2400" dirty="0"/>
              <a:t>, nor does it include the </a:t>
            </a:r>
            <a:r>
              <a:rPr lang="en-US" sz="2400" dirty="0" err="1"/>
              <a:t>params</a:t>
            </a:r>
            <a:r>
              <a:rPr lang="en-US" sz="2400" dirty="0"/>
              <a:t> modifier that may be specified for the right-most parameter.</a:t>
            </a:r>
          </a:p>
        </p:txBody>
      </p:sp>
      <p:sp>
        <p:nvSpPr>
          <p:cNvPr id="2" name="Rectangle 1"/>
          <p:cNvSpPr/>
          <p:nvPr/>
        </p:nvSpPr>
        <p:spPr>
          <a:xfrm>
            <a:off x="3349831" y="1608574"/>
            <a:ext cx="5498621" cy="553998"/>
          </a:xfrm>
          <a:prstGeom prst="rect">
            <a:avLst/>
          </a:prstGeom>
        </p:spPr>
        <p:txBody>
          <a:bodyPr wrap="none">
            <a:spAutoFit/>
          </a:bodyPr>
          <a:lstStyle/>
          <a:p>
            <a:r>
              <a:rPr lang="en-US" sz="3000" dirty="0"/>
              <a:t>3.6 Signatures and overloading</a:t>
            </a:r>
          </a:p>
        </p:txBody>
      </p:sp>
    </p:spTree>
    <p:extLst>
      <p:ext uri="{BB962C8B-B14F-4D97-AF65-F5344CB8AC3E}">
        <p14:creationId xmlns:p14="http://schemas.microsoft.com/office/powerpoint/2010/main" val="40473886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3096730" y="1125924"/>
            <a:ext cx="6004823" cy="4708981"/>
          </a:xfrm>
          <a:prstGeom prst="rect">
            <a:avLst/>
          </a:prstGeom>
          <a:noFill/>
        </p:spPr>
        <p:txBody>
          <a:bodyPr wrap="square" rtlCol="0">
            <a:spAutoFit/>
          </a:bodyPr>
          <a:lstStyle/>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a:t>
            </a:r>
            <a:r>
              <a:rPr lang="en-US" sz="2000" dirty="0" smtClean="0">
                <a:latin typeface="Consolas" panose="020B0609020204030204" pitchFamily="49" charset="0"/>
              </a:rPr>
              <a:t>int32</a:t>
            </a:r>
          </a:p>
          <a:p>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err="1" smtClean="0">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smtClean="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smtClean="0">
                <a:latin typeface="Consolas" panose="020B0609020204030204" pitchFamily="49" charset="0"/>
              </a:rPr>
              <a:t>  ldc.i4 </a:t>
            </a:r>
            <a:r>
              <a:rPr lang="en-US" sz="2000" dirty="0">
                <a:latin typeface="Consolas" panose="020B0609020204030204" pitchFamily="49" charset="0"/>
              </a:rPr>
              <a:t>0x64</a:t>
            </a:r>
          </a:p>
          <a:p>
            <a:r>
              <a:rPr lang="en-US" sz="2000" dirty="0" smtClean="0">
                <a:latin typeface="Consolas" panose="020B0609020204030204" pitchFamily="49" charset="0"/>
              </a:rPr>
              <a:t>  ret</a:t>
            </a:r>
            <a:endParaRPr lang="en-US" sz="2000" dirty="0">
              <a:latin typeface="Consolas" panose="020B0609020204030204" pitchFamily="49" charset="0"/>
            </a:endParaRP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string </a:t>
            </a:r>
          </a:p>
          <a:p>
            <a:r>
              <a:rPr lang="en-US" sz="2000" dirty="0" smtClean="0">
                <a:latin typeface="Consolas" panose="020B0609020204030204" pitchFamily="49" charset="0"/>
              </a:rPr>
              <a:t>  </a:t>
            </a:r>
            <a:r>
              <a:rPr lang="en-US" sz="2000" dirty="0" err="1" smtClean="0">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smtClean="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smtClean="0">
                <a:latin typeface="Consolas" panose="020B0609020204030204" pitchFamily="49" charset="0"/>
              </a:rPr>
              <a:t>  </a:t>
            </a:r>
            <a:r>
              <a:rPr lang="en-US" sz="2000" dirty="0" err="1" smtClean="0">
                <a:latin typeface="Consolas" panose="020B0609020204030204" pitchFamily="49" charset="0"/>
              </a:rPr>
              <a:t>ldstr</a:t>
            </a:r>
            <a:r>
              <a:rPr lang="en-US" sz="2000" dirty="0" smtClean="0">
                <a:latin typeface="Consolas" panose="020B0609020204030204" pitchFamily="49" charset="0"/>
              </a:rPr>
              <a:t> </a:t>
            </a:r>
            <a:r>
              <a:rPr lang="en-US" sz="2000" dirty="0">
                <a:latin typeface="Consolas" panose="020B0609020204030204" pitchFamily="49" charset="0"/>
              </a:rPr>
              <a:t>"100"</a:t>
            </a:r>
          </a:p>
          <a:p>
            <a:r>
              <a:rPr lang="en-US" sz="2000" dirty="0" smtClean="0">
                <a:latin typeface="Consolas" panose="020B0609020204030204" pitchFamily="49" charset="0"/>
              </a:rPr>
              <a:t>  ret</a:t>
            </a:r>
            <a:endParaRPr lang="en-US" sz="2000" dirty="0">
              <a:latin typeface="Consolas" panose="020B0609020204030204" pitchFamily="49" charset="0"/>
            </a:endParaRPr>
          </a:p>
          <a:p>
            <a:r>
              <a:rPr lang="en-US" sz="2000" dirty="0">
                <a:latin typeface="Consolas" panose="020B0609020204030204" pitchFamily="49" charset="0"/>
              </a:rPr>
              <a:t>}</a:t>
            </a:r>
          </a:p>
        </p:txBody>
      </p:sp>
      <p:sp>
        <p:nvSpPr>
          <p:cNvPr id="6" name="Rectangle 5"/>
          <p:cNvSpPr/>
          <p:nvPr/>
        </p:nvSpPr>
        <p:spPr>
          <a:xfrm>
            <a:off x="7833360" y="1125924"/>
            <a:ext cx="90424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94320" y="3554164"/>
            <a:ext cx="91440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082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884052" y="126816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a:t>
            </a:r>
            <a:r>
              <a:rPr lang="en-US" sz="2000" dirty="0" smtClean="0">
                <a:latin typeface="Consolas" panose="020B0609020204030204" pitchFamily="49" charset="0"/>
              </a:rPr>
              <a:t>int32 [</a:t>
            </a:r>
            <a:r>
              <a:rPr lang="en-US" sz="2000" dirty="0">
                <a:latin typeface="Consolas" panose="020B0609020204030204" pitchFamily="49" charset="0"/>
              </a:rPr>
              <a:t>Overloaded] </a:t>
            </a:r>
            <a:r>
              <a:rPr lang="en-US" sz="2000" dirty="0" err="1">
                <a:latin typeface="Consolas" panose="020B0609020204030204" pitchFamily="49" charset="0"/>
              </a:rPr>
              <a:t>Overloaded.ValueGenerator</a:t>
            </a:r>
            <a:r>
              <a:rPr lang="en-US" sz="2000" dirty="0" smtClean="0">
                <a:latin typeface="Consolas" panose="020B0609020204030204" pitchFamily="49" charset="0"/>
              </a:rPr>
              <a:t>::</a:t>
            </a:r>
            <a:r>
              <a:rPr lang="en-US" sz="2000" dirty="0" err="1" smtClean="0">
                <a:latin typeface="Consolas" panose="020B0609020204030204" pitchFamily="49" charset="0"/>
              </a:rPr>
              <a:t>GetValue</a:t>
            </a:r>
            <a:r>
              <a:rPr lang="en-US" sz="2000" dirty="0" smtClean="0">
                <a:latin typeface="Consolas" panose="020B0609020204030204" pitchFamily="49" charset="0"/>
              </a:rPr>
              <a:t>()</a:t>
            </a:r>
            <a:endParaRPr lang="en-US" sz="2000" dirty="0">
              <a:latin typeface="Consolas" panose="020B0609020204030204" pitchFamily="49" charset="0"/>
            </a:endParaRPr>
          </a:p>
        </p:txBody>
      </p:sp>
      <p:sp>
        <p:nvSpPr>
          <p:cNvPr id="4" name="TextBox 3"/>
          <p:cNvSpPr txBox="1"/>
          <p:nvPr/>
        </p:nvSpPr>
        <p:spPr>
          <a:xfrm>
            <a:off x="884052" y="539312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a:t>
            </a:r>
            <a:r>
              <a:rPr lang="en-US" sz="2000" dirty="0" smtClean="0">
                <a:latin typeface="Consolas" panose="020B0609020204030204" pitchFamily="49" charset="0"/>
              </a:rPr>
              <a:t>string [</a:t>
            </a:r>
            <a:r>
              <a:rPr lang="en-US" sz="2000" dirty="0">
                <a:latin typeface="Consolas" panose="020B0609020204030204" pitchFamily="49" charset="0"/>
              </a:rPr>
              <a:t>Overloaded] </a:t>
            </a:r>
            <a:r>
              <a:rPr lang="en-US" sz="2000" dirty="0" err="1">
                <a:latin typeface="Consolas" panose="020B0609020204030204" pitchFamily="49" charset="0"/>
              </a:rPr>
              <a:t>Overloaded.ValueGenerator</a:t>
            </a:r>
            <a:r>
              <a:rPr lang="en-US" sz="2000" dirty="0" smtClean="0">
                <a:latin typeface="Consolas" panose="020B0609020204030204" pitchFamily="49" charset="0"/>
              </a:rPr>
              <a:t>::</a:t>
            </a:r>
            <a:r>
              <a:rPr lang="en-US" sz="2000" dirty="0" err="1" smtClean="0">
                <a:latin typeface="Consolas" panose="020B0609020204030204" pitchFamily="49" charset="0"/>
              </a:rPr>
              <a:t>GetValue</a:t>
            </a:r>
            <a:r>
              <a:rPr lang="en-US" sz="2000" dirty="0" smtClean="0">
                <a:latin typeface="Consolas" panose="020B0609020204030204" pitchFamily="49" charset="0"/>
              </a:rPr>
              <a:t>()</a:t>
            </a:r>
            <a:endParaRPr lang="en-US" sz="2000" dirty="0">
              <a:latin typeface="Consolas" panose="020B0609020204030204" pitchFamily="49" charset="0"/>
            </a:endParaRPr>
          </a:p>
        </p:txBody>
      </p:sp>
      <p:sp>
        <p:nvSpPr>
          <p:cNvPr id="2" name="Rounded Rectangle 1"/>
          <p:cNvSpPr/>
          <p:nvPr/>
        </p:nvSpPr>
        <p:spPr>
          <a:xfrm>
            <a:off x="1849120" y="2499360"/>
            <a:ext cx="3048000" cy="189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err="1" smtClean="0"/>
              <a:t>ValueGenerator</a:t>
            </a:r>
            <a:endParaRPr lang="en-US" dirty="0"/>
          </a:p>
        </p:txBody>
      </p:sp>
      <p:sp>
        <p:nvSpPr>
          <p:cNvPr id="6" name="Rounded Rectangle 5"/>
          <p:cNvSpPr/>
          <p:nvPr/>
        </p:nvSpPr>
        <p:spPr>
          <a:xfrm>
            <a:off x="1950720" y="3103979"/>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int32 </a:t>
            </a:r>
            <a:r>
              <a:rPr lang="en-US" dirty="0" err="1" smtClean="0"/>
              <a:t>GetValue</a:t>
            </a:r>
            <a:r>
              <a:rPr lang="en-US" dirty="0" smtClean="0"/>
              <a:t>()</a:t>
            </a:r>
            <a:endParaRPr lang="en-US" dirty="0"/>
          </a:p>
        </p:txBody>
      </p:sp>
      <p:sp>
        <p:nvSpPr>
          <p:cNvPr id="7" name="Rounded Rectangle 6"/>
          <p:cNvSpPr/>
          <p:nvPr/>
        </p:nvSpPr>
        <p:spPr>
          <a:xfrm>
            <a:off x="1976120" y="3590741"/>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string </a:t>
            </a:r>
            <a:r>
              <a:rPr lang="en-US" dirty="0" err="1" smtClean="0"/>
              <a:t>GetValue</a:t>
            </a:r>
            <a:r>
              <a:rPr lang="en-US" dirty="0" smtClean="0"/>
              <a:t>()</a:t>
            </a:r>
            <a:endParaRPr lang="en-US" dirty="0"/>
          </a:p>
        </p:txBody>
      </p:sp>
      <p:cxnSp>
        <p:nvCxnSpPr>
          <p:cNvPr id="9" name="Elbow Connector 8"/>
          <p:cNvCxnSpPr>
            <a:stCxn id="5" idx="3"/>
            <a:endCxn id="6" idx="3"/>
          </p:cNvCxnSpPr>
          <p:nvPr/>
        </p:nvCxnSpPr>
        <p:spPr>
          <a:xfrm flipH="1">
            <a:off x="4744720" y="1468219"/>
            <a:ext cx="6329680" cy="1844040"/>
          </a:xfrm>
          <a:prstGeom prst="bentConnector3">
            <a:avLst>
              <a:gd name="adj1" fmla="val -3612"/>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3"/>
            <a:endCxn id="7" idx="3"/>
          </p:cNvCxnSpPr>
          <p:nvPr/>
        </p:nvCxnSpPr>
        <p:spPr>
          <a:xfrm flipH="1" flipV="1">
            <a:off x="4770120" y="3799021"/>
            <a:ext cx="6304280" cy="1794158"/>
          </a:xfrm>
          <a:prstGeom prst="bentConnector3">
            <a:avLst>
              <a:gd name="adj1" fmla="val -3626"/>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9481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sp>
        <p:nvSpPr>
          <p:cNvPr id="5" name="TextBox 4"/>
          <p:cNvSpPr txBox="1"/>
          <p:nvPr/>
        </p:nvSpPr>
        <p:spPr>
          <a:xfrm>
            <a:off x="880947" y="1481524"/>
            <a:ext cx="10436390" cy="3785652"/>
          </a:xfrm>
          <a:prstGeom prst="rect">
            <a:avLst/>
          </a:prstGeom>
          <a:noFill/>
        </p:spPr>
        <p:txBody>
          <a:bodyPr wrap="squar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generator = new </a:t>
            </a:r>
            <a:r>
              <a:rPr lang="en-US" sz="2400" dirty="0" err="1">
                <a:latin typeface="Consolas" panose="020B0609020204030204" pitchFamily="49" charset="0"/>
              </a:rPr>
              <a:t>ValueGenerator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getValueIntMethod</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ValueGenerator</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a:latin typeface="Consolas" panose="020B0609020204030204" pitchFamily="49" charset="0"/>
              </a:rPr>
              <a:t>GetMethods</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a:latin typeface="Consolas" panose="020B0609020204030204" pitchFamily="49" charset="0"/>
              </a:rPr>
              <a:t>Single(_ =&gt; _.Name ==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ValueGenerator.GetValue</a:t>
            </a:r>
            <a:r>
              <a:rPr lang="en-US" sz="2400" dirty="0">
                <a:latin typeface="Consolas" panose="020B0609020204030204" pitchFamily="49" charset="0"/>
              </a:rPr>
              <a:t>) &amp;&amp;</a:t>
            </a:r>
          </a:p>
          <a:p>
            <a:r>
              <a:rPr lang="en-US" sz="2400" dirty="0" smtClean="0">
                <a:latin typeface="Consolas" panose="020B0609020204030204" pitchFamily="49" charset="0"/>
              </a:rPr>
              <a:t>    _.</a:t>
            </a:r>
            <a:r>
              <a:rPr lang="en-US" sz="2400" dirty="0" err="1">
                <a:latin typeface="Consolas" panose="020B0609020204030204" pitchFamily="49" charset="0"/>
              </a:rPr>
              <a:t>ReturnType</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value = </a:t>
            </a:r>
            <a:r>
              <a:rPr lang="en-US" sz="2400" dirty="0" err="1">
                <a:latin typeface="Consolas" panose="020B0609020204030204" pitchFamily="49" charset="0"/>
              </a:rPr>
              <a:t>getValueIntMethod.Invoke</a:t>
            </a:r>
            <a:r>
              <a:rPr lang="en-US" sz="2400" dirty="0">
                <a:latin typeface="Consolas" panose="020B0609020204030204" pitchFamily="49" charset="0"/>
              </a:rPr>
              <a:t>(generator, null);</a:t>
            </a:r>
          </a:p>
          <a:p>
            <a:r>
              <a:rPr lang="en-US" sz="2400" dirty="0" err="1">
                <a:latin typeface="Consolas" panose="020B0609020204030204" pitchFamily="49" charset="0"/>
              </a:rPr>
              <a:t>Console.Out.WriteLine</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a:latin typeface="Consolas" panose="020B0609020204030204" pitchFamily="49" charset="0"/>
              </a:rPr>
              <a:t>value}, type is {</a:t>
            </a:r>
            <a:r>
              <a:rPr lang="en-US" sz="2400" dirty="0" err="1">
                <a:latin typeface="Consolas" panose="020B0609020204030204" pitchFamily="49" charset="0"/>
              </a:rPr>
              <a:t>value.GetType</a:t>
            </a:r>
            <a:r>
              <a:rPr lang="en-US" sz="2400" dirty="0">
                <a:latin typeface="Consolas" panose="020B0609020204030204" pitchFamily="49" charset="0"/>
              </a:rPr>
              <a:t>().Name}");</a:t>
            </a:r>
          </a:p>
        </p:txBody>
      </p:sp>
    </p:spTree>
    <p:extLst>
      <p:ext uri="{BB962C8B-B14F-4D97-AF65-F5344CB8AC3E}">
        <p14:creationId xmlns:p14="http://schemas.microsoft.com/office/powerpoint/2010/main" val="132882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http://math.ucr.edu/home/baez/mathematical/cube_with_vertex_edge_flag.png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119187"/>
            <a:ext cx="4762500" cy="4619625"/>
          </a:xfrm>
          <a:prstGeom prst="rect">
            <a:avLst/>
          </a:prstGeom>
        </p:spPr>
      </p:pic>
    </p:spTree>
    <p:extLst>
      <p:ext uri="{BB962C8B-B14F-4D97-AF65-F5344CB8AC3E}">
        <p14:creationId xmlns:p14="http://schemas.microsoft.com/office/powerpoint/2010/main" val="30576400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Myths - Overloading	</a:t>
            </a:r>
            <a:endParaRPr lang="en-US" dirty="0"/>
          </a:p>
        </p:txBody>
      </p:sp>
      <p:pic>
        <p:nvPicPr>
          <p:cNvPr id="2" name="Picture 1"/>
          <p:cNvPicPr>
            <a:picLocks noChangeAspect="1"/>
          </p:cNvPicPr>
          <p:nvPr/>
        </p:nvPicPr>
        <p:blipFill>
          <a:blip r:embed="rId3"/>
          <a:stretch>
            <a:fillRect/>
          </a:stretch>
        </p:blipFill>
        <p:spPr>
          <a:xfrm>
            <a:off x="386499" y="1744498"/>
            <a:ext cx="5626467" cy="2847822"/>
          </a:xfrm>
          <a:prstGeom prst="rect">
            <a:avLst/>
          </a:prstGeom>
        </p:spPr>
      </p:pic>
      <p:pic>
        <p:nvPicPr>
          <p:cNvPr id="4" name="Picture 3"/>
          <p:cNvPicPr>
            <a:picLocks noChangeAspect="1"/>
          </p:cNvPicPr>
          <p:nvPr/>
        </p:nvPicPr>
        <p:blipFill>
          <a:blip r:embed="rId4"/>
          <a:stretch>
            <a:fillRect/>
          </a:stretch>
        </p:blipFill>
        <p:spPr>
          <a:xfrm>
            <a:off x="6242967" y="1744498"/>
            <a:ext cx="5568819" cy="2847822"/>
          </a:xfrm>
          <a:prstGeom prst="rect">
            <a:avLst/>
          </a:prstGeom>
        </p:spPr>
      </p:pic>
      <p:sp>
        <p:nvSpPr>
          <p:cNvPr id="7" name="TextBox 6"/>
          <p:cNvSpPr txBox="1"/>
          <p:nvPr/>
        </p:nvSpPr>
        <p:spPr>
          <a:xfrm>
            <a:off x="9723120" y="4866640"/>
            <a:ext cx="385042" cy="523220"/>
          </a:xfrm>
          <a:prstGeom prst="rect">
            <a:avLst/>
          </a:prstGeom>
          <a:noFill/>
        </p:spPr>
        <p:txBody>
          <a:bodyPr wrap="none" rtlCol="0">
            <a:spAutoFit/>
          </a:bodyPr>
          <a:lstStyle/>
          <a:p>
            <a:r>
              <a:rPr lang="en-US" sz="2800" dirty="0" smtClean="0"/>
              <a:t>?</a:t>
            </a:r>
            <a:endParaRPr lang="en-US" sz="2800" dirty="0"/>
          </a:p>
        </p:txBody>
      </p:sp>
      <p:cxnSp>
        <p:nvCxnSpPr>
          <p:cNvPr id="9" name="Straight Arrow Connector 8"/>
          <p:cNvCxnSpPr>
            <a:stCxn id="7" idx="0"/>
          </p:cNvCxnSpPr>
          <p:nvPr/>
        </p:nvCxnSpPr>
        <p:spPr>
          <a:xfrm flipH="1" flipV="1">
            <a:off x="9784080" y="3850640"/>
            <a:ext cx="131561" cy="10160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2359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smtClean="0"/>
              <a:t>Overloading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http://img08.deviantart.net/8870/i/2004/215/b/2/evil_eyes.jpg</a:t>
            </a:r>
          </a:p>
        </p:txBody>
      </p:sp>
      <p:pic>
        <p:nvPicPr>
          <p:cNvPr id="6" name="Picture 5"/>
          <p:cNvPicPr>
            <a:picLocks noChangeAspect="1"/>
          </p:cNvPicPr>
          <p:nvPr/>
        </p:nvPicPr>
        <p:blipFill>
          <a:blip r:embed="rId3"/>
          <a:stretch>
            <a:fillRect/>
          </a:stretch>
        </p:blipFill>
        <p:spPr>
          <a:xfrm>
            <a:off x="2849576" y="1087119"/>
            <a:ext cx="6499132" cy="4702985"/>
          </a:xfrm>
          <a:prstGeom prst="rect">
            <a:avLst/>
          </a:prstGeom>
        </p:spPr>
      </p:pic>
    </p:spTree>
    <p:extLst>
      <p:ext uri="{BB962C8B-B14F-4D97-AF65-F5344CB8AC3E}">
        <p14:creationId xmlns:p14="http://schemas.microsoft.com/office/powerpoint/2010/main" val="2432055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http://www.bitsandpieces.us/wp-content/uploads/2013/06/pampered-cat.jpg</a:t>
            </a:r>
          </a:p>
        </p:txBody>
      </p:sp>
      <p:sp>
        <p:nvSpPr>
          <p:cNvPr id="2" name="TextBox 1"/>
          <p:cNvSpPr txBox="1"/>
          <p:nvPr/>
        </p:nvSpPr>
        <p:spPr>
          <a:xfrm>
            <a:off x="495695" y="1229360"/>
            <a:ext cx="11206915" cy="584775"/>
          </a:xfrm>
          <a:prstGeom prst="rect">
            <a:avLst/>
          </a:prstGeom>
          <a:noFill/>
        </p:spPr>
        <p:txBody>
          <a:bodyPr wrap="none" rtlCol="0">
            <a:spAutoFit/>
          </a:bodyPr>
          <a:lstStyle/>
          <a:p>
            <a:pPr algn="ctr"/>
            <a:r>
              <a:rPr lang="en-US" sz="3200" dirty="0" smtClean="0"/>
              <a:t>Myth: Disposable objects get special treatment from the CLR</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54" y="1993854"/>
            <a:ext cx="4092575" cy="3958636"/>
          </a:xfrm>
          <a:prstGeom prst="rect">
            <a:avLst/>
          </a:prstGeom>
        </p:spPr>
      </p:pic>
    </p:spTree>
    <p:extLst>
      <p:ext uri="{BB962C8B-B14F-4D97-AF65-F5344CB8AC3E}">
        <p14:creationId xmlns:p14="http://schemas.microsoft.com/office/powerpoint/2010/main" val="1960894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909259" y="1082615"/>
            <a:ext cx="10549683" cy="4893647"/>
          </a:xfrm>
          <a:prstGeom prst="rect">
            <a:avLst/>
          </a:prstGeom>
          <a:noFill/>
        </p:spPr>
        <p:txBody>
          <a:bodyPr wrap="none" rtlCol="0">
            <a:spAutoFit/>
          </a:bodyPr>
          <a:lstStyle/>
          <a:p>
            <a:r>
              <a:rPr lang="en-US" sz="2400" dirty="0">
                <a:latin typeface="Consolas" panose="020B0609020204030204" pitchFamily="49" charset="0"/>
              </a:rPr>
              <a:t>public sealed class </a:t>
            </a:r>
            <a:r>
              <a:rPr lang="en-US" sz="2400" dirty="0" err="1">
                <a:latin typeface="Consolas" panose="020B0609020204030204" pitchFamily="49" charset="0"/>
              </a:rPr>
              <a:t>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smtClean="0">
                <a:latin typeface="Consolas" panose="020B0609020204030204" pitchFamily="49" charset="0"/>
              </a:rPr>
              <a:t>  public </a:t>
            </a:r>
            <a:r>
              <a:rPr lang="en-US" sz="2400" dirty="0">
                <a:latin typeface="Consolas" panose="020B0609020204030204" pitchFamily="49" charset="0"/>
              </a:rPr>
              <a:t>void Free() { /* interesting code goes here... */ }</a:t>
            </a:r>
          </a:p>
          <a:p>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class </a:t>
            </a:r>
            <a:r>
              <a:rPr lang="en-US" sz="2400" dirty="0" err="1">
                <a:latin typeface="Consolas" panose="020B0609020204030204" pitchFamily="49" charset="0"/>
              </a:rPr>
              <a:t>UsesUnmanageableResource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smtClean="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smtClean="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a:t>
            </a:r>
          </a:p>
          <a:p>
            <a:r>
              <a:rPr lang="en-US" sz="2400" dirty="0" err="1" smtClean="0">
                <a:latin typeface="Consolas" panose="020B0609020204030204" pitchFamily="49" charset="0"/>
              </a:rPr>
              <a:t>var</a:t>
            </a:r>
            <a:r>
              <a:rPr lang="en-US" sz="2400" dirty="0" smtClean="0">
                <a:latin typeface="Consolas" panose="020B0609020204030204" pitchFamily="49" charset="0"/>
              </a:rPr>
              <a:t> user = new</a:t>
            </a:r>
            <a:r>
              <a:rPr lang="en-US" sz="2400" dirty="0">
                <a:latin typeface="Consolas" panose="020B0609020204030204" pitchFamily="49" charset="0"/>
              </a:rPr>
              <a:t> </a:t>
            </a:r>
            <a:r>
              <a:rPr lang="en-US" sz="2400" dirty="0" err="1" smtClean="0">
                <a:latin typeface="Consolas" panose="020B0609020204030204" pitchFamily="49" charset="0"/>
              </a:rPr>
              <a:t>UsesUnmanageableResource</a:t>
            </a:r>
            <a:r>
              <a:rPr lang="en-US" sz="2400" dirty="0" smtClean="0">
                <a:latin typeface="Consolas" panose="020B0609020204030204" pitchFamily="49" charset="0"/>
              </a:rPr>
              <a:t>(); // No Free() call!</a:t>
            </a:r>
            <a:endParaRPr lang="en-US" sz="2400" dirty="0">
              <a:latin typeface="Consolas" panose="020B0609020204030204" pitchFamily="49" charset="0"/>
            </a:endParaRPr>
          </a:p>
        </p:txBody>
      </p:sp>
    </p:spTree>
    <p:extLst>
      <p:ext uri="{BB962C8B-B14F-4D97-AF65-F5344CB8AC3E}">
        <p14:creationId xmlns:p14="http://schemas.microsoft.com/office/powerpoint/2010/main" val="12897059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1758851" y="1356935"/>
            <a:ext cx="8680581" cy="4154984"/>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UsesUnmanageableResourceCorrectly</a:t>
            </a:r>
            <a:endParaRPr lang="en-US" sz="2400" dirty="0">
              <a:latin typeface="Consolas" panose="020B0609020204030204" pitchFamily="49" charset="0"/>
            </a:endParaRPr>
          </a:p>
          <a:p>
            <a:r>
              <a:rPr lang="en-US" sz="2400" dirty="0" smtClean="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smtClean="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smtClean="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public </a:t>
            </a:r>
            <a:r>
              <a:rPr lang="en-US" sz="2400" dirty="0">
                <a:latin typeface="Consolas" panose="020B0609020204030204" pitchFamily="49" charset="0"/>
              </a:rPr>
              <a:t>void Dispose()</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a:t>
            </a:r>
            <a:r>
              <a:rPr lang="en-US" sz="2400" dirty="0" err="1" smtClean="0">
                <a:latin typeface="Consolas" panose="020B0609020204030204" pitchFamily="49" charset="0"/>
              </a:rPr>
              <a:t>this.resource.Free</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a:latin typeface="Consolas" panose="020B0609020204030204" pitchFamily="49" charset="0"/>
              </a:rPr>
              <a:t>}</a:t>
            </a:r>
          </a:p>
        </p:txBody>
      </p:sp>
    </p:spTree>
    <p:extLst>
      <p:ext uri="{BB962C8B-B14F-4D97-AF65-F5344CB8AC3E}">
        <p14:creationId xmlns:p14="http://schemas.microsoft.com/office/powerpoint/2010/main" val="34959201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1164137" y="2078295"/>
            <a:ext cx="9870010" cy="2677656"/>
          </a:xfrm>
          <a:prstGeom prst="rect">
            <a:avLst/>
          </a:prstGeom>
          <a:noFill/>
        </p:spPr>
        <p:txBody>
          <a:bodyPr wrap="none" rtlCol="0">
            <a:spAutoFit/>
          </a:bodyPr>
          <a:lstStyle/>
          <a:p>
            <a:r>
              <a:rPr lang="en-US" sz="2400" dirty="0" smtClean="0">
                <a:latin typeface="Consolas" panose="020B0609020204030204" pitchFamily="49" charset="0"/>
              </a:rPr>
              <a:t>using(</a:t>
            </a:r>
            <a:r>
              <a:rPr lang="en-US" sz="2400" dirty="0" err="1" smtClean="0">
                <a:latin typeface="Consolas" panose="020B0609020204030204" pitchFamily="49" charset="0"/>
              </a:rPr>
              <a:t>var</a:t>
            </a:r>
            <a:r>
              <a:rPr lang="en-US" sz="2400" dirty="0" smtClean="0">
                <a:latin typeface="Consolas" panose="020B0609020204030204" pitchFamily="49" charset="0"/>
              </a:rPr>
              <a:t> uses = new </a:t>
            </a:r>
            <a:r>
              <a:rPr lang="en-US" sz="2400" dirty="0" err="1" smtClean="0">
                <a:latin typeface="Consolas" panose="020B0609020204030204" pitchFamily="49" charset="0"/>
              </a:rPr>
              <a:t>UsesUnmanageableResourceCorrectly</a:t>
            </a:r>
            <a:r>
              <a:rPr lang="en-US" sz="2400" dirty="0" smtClean="0">
                <a:latin typeface="Consolas" panose="020B0609020204030204" pitchFamily="49" charset="0"/>
              </a:rPr>
              <a:t>())</a:t>
            </a:r>
          </a:p>
          <a:p>
            <a:r>
              <a:rPr lang="en-US" sz="2400" dirty="0" smtClean="0">
                <a:latin typeface="Consolas" panose="020B0609020204030204" pitchFamily="49" charset="0"/>
              </a:rPr>
              <a:t>{</a:t>
            </a:r>
          </a:p>
          <a:p>
            <a:r>
              <a:rPr lang="en-US" sz="2400" dirty="0" smtClean="0">
                <a:latin typeface="Consolas" panose="020B0609020204030204" pitchFamily="49" charset="0"/>
              </a:rPr>
              <a:t>  // Use uses here...</a:t>
            </a:r>
            <a:endParaRPr lang="en-US" sz="2400" dirty="0">
              <a:latin typeface="Consolas" panose="020B0609020204030204" pitchFamily="49" charset="0"/>
            </a:endParaRPr>
          </a:p>
          <a:p>
            <a:r>
              <a:rPr lang="en-US" sz="2400" dirty="0" smtClean="0">
                <a:latin typeface="Consolas" panose="020B0609020204030204" pitchFamily="49" charset="0"/>
              </a:rPr>
              <a:t>}</a:t>
            </a:r>
          </a:p>
          <a:p>
            <a:endParaRPr lang="en-US" sz="2400" dirty="0" smtClean="0">
              <a:latin typeface="Consolas" panose="020B0609020204030204" pitchFamily="49" charset="0"/>
            </a:endParaRPr>
          </a:p>
          <a:p>
            <a:r>
              <a:rPr lang="en-US" sz="2400" dirty="0" smtClean="0">
                <a:latin typeface="Consolas" panose="020B0609020204030204" pitchFamily="49" charset="0"/>
              </a:rPr>
              <a:t>// This compiles with no issue.</a:t>
            </a:r>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uses2 = new </a:t>
            </a:r>
            <a:r>
              <a:rPr lang="en-US" sz="2400" dirty="0" err="1">
                <a:latin typeface="Consolas" panose="020B0609020204030204" pitchFamily="49" charset="0"/>
              </a:rPr>
              <a:t>UsesUnmanageableResourceCorrectly</a:t>
            </a:r>
            <a:r>
              <a:rPr lang="en-US" sz="2400" dirty="0">
                <a:latin typeface="Consolas" panose="020B0609020204030204" pitchFamily="49" charset="0"/>
              </a:rPr>
              <a:t>();</a:t>
            </a:r>
          </a:p>
        </p:txBody>
      </p:sp>
    </p:spTree>
    <p:extLst>
      <p:ext uri="{BB962C8B-B14F-4D97-AF65-F5344CB8AC3E}">
        <p14:creationId xmlns:p14="http://schemas.microsoft.com/office/powerpoint/2010/main" val="42133985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pic>
        <p:nvPicPr>
          <p:cNvPr id="4" name="Picture 3"/>
          <p:cNvPicPr>
            <a:picLocks noChangeAspect="1"/>
          </p:cNvPicPr>
          <p:nvPr/>
        </p:nvPicPr>
        <p:blipFill>
          <a:blip r:embed="rId3"/>
          <a:stretch>
            <a:fillRect/>
          </a:stretch>
        </p:blipFill>
        <p:spPr>
          <a:xfrm>
            <a:off x="186563" y="919509"/>
            <a:ext cx="6373114" cy="4124901"/>
          </a:xfrm>
          <a:prstGeom prst="rect">
            <a:avLst/>
          </a:prstGeom>
        </p:spPr>
      </p:pic>
      <p:pic>
        <p:nvPicPr>
          <p:cNvPr id="2" name="Picture 1"/>
          <p:cNvPicPr>
            <a:picLocks noChangeAspect="1"/>
          </p:cNvPicPr>
          <p:nvPr/>
        </p:nvPicPr>
        <p:blipFill>
          <a:blip r:embed="rId4"/>
          <a:stretch>
            <a:fillRect/>
          </a:stretch>
        </p:blipFill>
        <p:spPr>
          <a:xfrm>
            <a:off x="4465929" y="3540020"/>
            <a:ext cx="7437057" cy="2281660"/>
          </a:xfrm>
          <a:prstGeom prst="rect">
            <a:avLst/>
          </a:prstGeom>
        </p:spPr>
      </p:pic>
    </p:spTree>
    <p:extLst>
      <p:ext uri="{BB962C8B-B14F-4D97-AF65-F5344CB8AC3E}">
        <p14:creationId xmlns:p14="http://schemas.microsoft.com/office/powerpoint/2010/main" val="19531821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pic>
        <p:nvPicPr>
          <p:cNvPr id="5" name="Picture 4"/>
          <p:cNvPicPr>
            <a:picLocks noChangeAspect="1"/>
          </p:cNvPicPr>
          <p:nvPr/>
        </p:nvPicPr>
        <p:blipFill>
          <a:blip r:embed="rId3"/>
          <a:stretch>
            <a:fillRect/>
          </a:stretch>
        </p:blipFill>
        <p:spPr>
          <a:xfrm>
            <a:off x="2861385" y="2490244"/>
            <a:ext cx="6475514" cy="3494722"/>
          </a:xfrm>
          <a:prstGeom prst="rect">
            <a:avLst/>
          </a:prstGeom>
        </p:spPr>
      </p:pic>
      <p:pic>
        <p:nvPicPr>
          <p:cNvPr id="6" name="Picture 5"/>
          <p:cNvPicPr>
            <a:picLocks noChangeAspect="1"/>
          </p:cNvPicPr>
          <p:nvPr/>
        </p:nvPicPr>
        <p:blipFill>
          <a:blip r:embed="rId4"/>
          <a:stretch>
            <a:fillRect/>
          </a:stretch>
        </p:blipFill>
        <p:spPr>
          <a:xfrm>
            <a:off x="1246380" y="957172"/>
            <a:ext cx="9705523" cy="1371041"/>
          </a:xfrm>
          <a:prstGeom prst="rect">
            <a:avLst/>
          </a:prstGeom>
        </p:spPr>
      </p:pic>
    </p:spTree>
    <p:extLst>
      <p:ext uri="{BB962C8B-B14F-4D97-AF65-F5344CB8AC3E}">
        <p14:creationId xmlns:p14="http://schemas.microsoft.com/office/powerpoint/2010/main" val="1246270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pic>
        <p:nvPicPr>
          <p:cNvPr id="2" name="Picture 1"/>
          <p:cNvPicPr>
            <a:picLocks noChangeAspect="1"/>
          </p:cNvPicPr>
          <p:nvPr/>
        </p:nvPicPr>
        <p:blipFill>
          <a:blip r:embed="rId3"/>
          <a:stretch>
            <a:fillRect/>
          </a:stretch>
        </p:blipFill>
        <p:spPr>
          <a:xfrm>
            <a:off x="1859101" y="1803884"/>
            <a:ext cx="8480082" cy="2971315"/>
          </a:xfrm>
          <a:prstGeom prst="rect">
            <a:avLst/>
          </a:prstGeom>
        </p:spPr>
      </p:pic>
      <p:sp>
        <p:nvSpPr>
          <p:cNvPr id="4" name="Rectangle 3"/>
          <p:cNvSpPr/>
          <p:nvPr/>
        </p:nvSpPr>
        <p:spPr>
          <a:xfrm>
            <a:off x="2661920" y="3484880"/>
            <a:ext cx="1635760" cy="46736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https://www.bing.com/search?q=idisposable%20implementation</a:t>
            </a:r>
          </a:p>
        </p:txBody>
      </p:sp>
    </p:spTree>
    <p:extLst>
      <p:ext uri="{BB962C8B-B14F-4D97-AF65-F5344CB8AC3E}">
        <p14:creationId xmlns:p14="http://schemas.microsoft.com/office/powerpoint/2010/main" val="23904344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IDisposable</a:t>
            </a:r>
            <a:r>
              <a:rPr lang="en-US" dirty="0" smtClean="0"/>
              <a:t> </a:t>
            </a:r>
            <a:r>
              <a:rPr lang="en-US" dirty="0"/>
              <a:t>is re-implemented in the class.</a:t>
            </a:r>
          </a:p>
          <a:p>
            <a:r>
              <a:rPr lang="en-US" dirty="0" smtClean="0"/>
              <a:t>Finalize </a:t>
            </a:r>
            <a:r>
              <a:rPr lang="en-US" dirty="0"/>
              <a:t>is re-overridden.</a:t>
            </a:r>
          </a:p>
          <a:p>
            <a:r>
              <a:rPr lang="en-US" dirty="0" smtClean="0"/>
              <a:t>Dispose </a:t>
            </a:r>
            <a:r>
              <a:rPr lang="en-US" dirty="0"/>
              <a:t>is overridden.</a:t>
            </a:r>
          </a:p>
          <a:p>
            <a:r>
              <a:rPr lang="en-US" dirty="0" smtClean="0"/>
              <a:t>Dispose</a:t>
            </a:r>
            <a:r>
              <a:rPr lang="en-US" dirty="0"/>
              <a:t>() is not public, sealed, or named Dispose.</a:t>
            </a:r>
          </a:p>
          <a:p>
            <a:r>
              <a:rPr lang="en-US" dirty="0" smtClean="0"/>
              <a:t>Dispose(bool</a:t>
            </a:r>
            <a:r>
              <a:rPr lang="en-US" dirty="0"/>
              <a:t>) is not protected, virtual, or unsealed.</a:t>
            </a:r>
          </a:p>
          <a:p>
            <a:r>
              <a:rPr lang="en-US" dirty="0" smtClean="0"/>
              <a:t>In </a:t>
            </a:r>
            <a:r>
              <a:rPr lang="en-US" dirty="0"/>
              <a:t>unsealed types, Dispose() must call Dispose(true).</a:t>
            </a:r>
          </a:p>
          <a:p>
            <a:r>
              <a:rPr lang="en-US" dirty="0" smtClean="0"/>
              <a:t>For </a:t>
            </a:r>
            <a:r>
              <a:rPr lang="en-US" dirty="0"/>
              <a:t>unsealed types, the Finalize implementation does not call either or both Dispose(bool) or the case class finalizer.</a:t>
            </a:r>
          </a:p>
          <a:p>
            <a:endParaRPr lang="en-US" dirty="0"/>
          </a:p>
          <a:p>
            <a:endParaRPr lang="en-US" dirty="0"/>
          </a:p>
        </p:txBody>
      </p:sp>
      <p:sp>
        <p:nvSpPr>
          <p:cNvPr id="3" name="Title 2"/>
          <p:cNvSpPr>
            <a:spLocks noGrp="1"/>
          </p:cNvSpPr>
          <p:nvPr>
            <p:ph type="title"/>
          </p:nvPr>
        </p:nvSpPr>
        <p:spPr/>
        <p:txBody>
          <a:bodyPr/>
          <a:lstStyle/>
          <a:p>
            <a:r>
              <a:rPr lang="en-US" dirty="0" smtClean="0"/>
              <a:t>Myths - </a:t>
            </a:r>
            <a:r>
              <a:rPr lang="en-US" dirty="0" err="1" smtClean="0"/>
              <a:t>IDisposable</a:t>
            </a:r>
            <a:endParaRPr lang="en-US" dirty="0"/>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https://msdn.microsoft.com/en-us/library/ms244737.aspx</a:t>
            </a:r>
          </a:p>
        </p:txBody>
      </p:sp>
    </p:spTree>
    <p:extLst>
      <p:ext uri="{BB962C8B-B14F-4D97-AF65-F5344CB8AC3E}">
        <p14:creationId xmlns:p14="http://schemas.microsoft.com/office/powerpoint/2010/main" val="4198368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http://3.bp.blogspot.com/-Ym3C8SHTI6o/Tzx9wTiI46I/AAAAAAAAALo/elfVtY5CjUc/s1600/jurassic+poo.png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74" y="1411192"/>
            <a:ext cx="7269336" cy="4085367"/>
          </a:xfrm>
          <a:prstGeom prst="rect">
            <a:avLst/>
          </a:prstGeom>
        </p:spPr>
      </p:pic>
    </p:spTree>
    <p:extLst>
      <p:ext uri="{BB962C8B-B14F-4D97-AF65-F5344CB8AC3E}">
        <p14:creationId xmlns:p14="http://schemas.microsoft.com/office/powerpoint/2010/main" val="10160085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52092" y="970855"/>
            <a:ext cx="12078948" cy="4893647"/>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UsesUnmanageableResourceAndImplementsIDisposableCorrectly</a:t>
            </a:r>
            <a:endParaRPr lang="en-US" sz="2400" dirty="0">
              <a:latin typeface="Consolas" panose="020B0609020204030204" pitchFamily="49" charset="0"/>
            </a:endParaRPr>
          </a:p>
          <a:p>
            <a:r>
              <a:rPr lang="en-US" sz="2400" dirty="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IntPtr</a:t>
            </a:r>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Marshal.AllocHGlobal</a:t>
            </a:r>
            <a:r>
              <a:rPr lang="en-US" sz="2400" dirty="0">
                <a:latin typeface="Consolas" panose="020B0609020204030204" pitchFamily="49" charset="0"/>
              </a:rPr>
              <a:t>(10);</a:t>
            </a:r>
          </a:p>
          <a:p>
            <a:r>
              <a:rPr lang="en-US" sz="2400" dirty="0">
                <a:latin typeface="Consolas" panose="020B0609020204030204" pitchFamily="49" charset="0"/>
              </a:rPr>
              <a:t>  private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public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smtClean="0">
                <a:latin typeface="Consolas" panose="020B0609020204030204" pitchFamily="49" charset="0"/>
              </a:rPr>
              <a:t>}</a:t>
            </a:r>
          </a:p>
          <a:p>
            <a:endParaRPr lang="en-US" sz="2400" dirty="0">
              <a:latin typeface="Consolas" panose="020B0609020204030204" pitchFamily="49" charset="0"/>
            </a:endParaRPr>
          </a:p>
          <a:p>
            <a:r>
              <a:rPr lang="en-US" sz="2400" dirty="0" smtClean="0">
                <a:latin typeface="Consolas" panose="020B0609020204030204" pitchFamily="49" charset="0"/>
              </a:rPr>
              <a:t>  // ...</a:t>
            </a:r>
            <a:endParaRPr lang="en-US" sz="2400" dirty="0">
              <a:latin typeface="Consolas" panose="020B0609020204030204" pitchFamily="49" charset="0"/>
            </a:endParaRPr>
          </a:p>
        </p:txBody>
      </p:sp>
    </p:spTree>
    <p:extLst>
      <p:ext uri="{BB962C8B-B14F-4D97-AF65-F5344CB8AC3E}">
        <p14:creationId xmlns:p14="http://schemas.microsoft.com/office/powerpoint/2010/main" val="13898725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52092" y="970855"/>
            <a:ext cx="10719601" cy="3785652"/>
          </a:xfrm>
          <a:prstGeom prst="rect">
            <a:avLst/>
          </a:prstGeom>
          <a:noFill/>
        </p:spPr>
        <p:txBody>
          <a:bodyPr wrap="none" rtlCol="0">
            <a:spAutoFit/>
          </a:bodyPr>
          <a:lstStyle/>
          <a:p>
            <a:r>
              <a:rPr lang="en-US" sz="2400" dirty="0" smtClean="0">
                <a:latin typeface="Consolas" panose="020B0609020204030204" pitchFamily="49" charset="0"/>
              </a:rPr>
              <a:t>  public </a:t>
            </a:r>
            <a:r>
              <a:rPr lang="en-US" sz="2400" dirty="0">
                <a:latin typeface="Consolas" panose="020B0609020204030204" pitchFamily="49" charset="0"/>
              </a:rPr>
              <a:t>void Dispose()</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(true);</a:t>
            </a:r>
          </a:p>
          <a:p>
            <a:r>
              <a:rPr lang="en-US" sz="2400" dirty="0">
                <a:latin typeface="Consolas" panose="020B0609020204030204" pitchFamily="49" charset="0"/>
              </a:rPr>
              <a:t>    </a:t>
            </a:r>
            <a:r>
              <a:rPr lang="en-US" sz="2400" dirty="0" err="1">
                <a:latin typeface="Consolas" panose="020B0609020204030204" pitchFamily="49" charset="0"/>
              </a:rPr>
              <a:t>GC.SuppressFinalize</a:t>
            </a:r>
            <a:r>
              <a:rPr lang="en-US" sz="2400" dirty="0">
                <a:latin typeface="Consolas" panose="020B0609020204030204" pitchFamily="49" charset="0"/>
              </a:rPr>
              <a:t>(this);</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(false);</a:t>
            </a:r>
          </a:p>
          <a:p>
            <a:r>
              <a:rPr lang="en-US" sz="2400" dirty="0">
                <a:latin typeface="Consolas" panose="020B0609020204030204" pitchFamily="49" charset="0"/>
              </a:rPr>
              <a:t>  </a:t>
            </a:r>
            <a:r>
              <a:rPr lang="en-US" sz="2400" dirty="0" smtClean="0">
                <a:latin typeface="Consolas" panose="020B0609020204030204" pitchFamily="49" charset="0"/>
              </a:rPr>
              <a:t>}</a:t>
            </a:r>
          </a:p>
        </p:txBody>
      </p:sp>
    </p:spTree>
    <p:extLst>
      <p:ext uri="{BB962C8B-B14F-4D97-AF65-F5344CB8AC3E}">
        <p14:creationId xmlns:p14="http://schemas.microsoft.com/office/powerpoint/2010/main" val="25519105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52092" y="970855"/>
            <a:ext cx="8340745" cy="3785652"/>
          </a:xfrm>
          <a:prstGeom prst="rect">
            <a:avLst/>
          </a:prstGeom>
          <a:noFill/>
        </p:spPr>
        <p:txBody>
          <a:bodyPr wrap="none" rtlCol="0">
            <a:spAutoFit/>
          </a:bodyPr>
          <a:lstStyle/>
          <a:p>
            <a:r>
              <a:rPr lang="en-US" sz="2400" dirty="0" smtClean="0">
                <a:latin typeface="Consolas" panose="020B0609020204030204" pitchFamily="49" charset="0"/>
              </a:rPr>
              <a:t>  protected </a:t>
            </a:r>
            <a:r>
              <a:rPr lang="en-US" sz="2400" dirty="0">
                <a:latin typeface="Consolas" panose="020B0609020204030204" pitchFamily="49" charset="0"/>
              </a:rPr>
              <a:t>virtual void Dispose(bool disposing)</a:t>
            </a:r>
          </a:p>
          <a:p>
            <a:r>
              <a:rPr lang="en-US" sz="2400" dirty="0">
                <a:latin typeface="Consolas" panose="020B0609020204030204" pitchFamily="49" charset="0"/>
              </a:rPr>
              <a:t>  {</a:t>
            </a:r>
          </a:p>
          <a:p>
            <a:r>
              <a:rPr lang="en-US" sz="2400" dirty="0">
                <a:latin typeface="Consolas" panose="020B0609020204030204" pitchFamily="49" charset="0"/>
              </a:rPr>
              <a:t>    if (disposing)</a:t>
            </a:r>
          </a:p>
          <a:p>
            <a:r>
              <a:rPr lang="en-US" sz="2400" dirty="0">
                <a:latin typeface="Consolas" panose="020B0609020204030204" pitchFamily="49" charset="0"/>
              </a:rPr>
              <a:t>    {</a:t>
            </a:r>
          </a:p>
          <a:p>
            <a:r>
              <a:rPr lang="en-US" sz="2400" dirty="0">
                <a:latin typeface="Consolas" panose="020B0609020204030204" pitchFamily="49" charset="0"/>
              </a:rPr>
              <a:t>      if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this.resource.Free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33135111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52092" y="970855"/>
            <a:ext cx="7321235" cy="2677656"/>
          </a:xfrm>
          <a:prstGeom prst="rect">
            <a:avLst/>
          </a:prstGeom>
          <a:noFill/>
        </p:spPr>
        <p:txBody>
          <a:bodyPr wrap="none" rtlCol="0">
            <a:spAutoFit/>
          </a:bodyPr>
          <a:lstStyle/>
          <a:p>
            <a:r>
              <a:rPr lang="en-US" sz="2400" dirty="0">
                <a:latin typeface="Consolas" panose="020B0609020204030204" pitchFamily="49" charset="0"/>
              </a:rPr>
              <a:t> </a:t>
            </a:r>
            <a:r>
              <a:rPr lang="en-US" sz="2400" dirty="0" smtClean="0">
                <a:latin typeface="Consolas" panose="020B0609020204030204" pitchFamily="49" charset="0"/>
              </a:rPr>
              <a:t>   if </a:t>
            </a:r>
            <a:r>
              <a:rPr lang="en-US" sz="2400" dirty="0">
                <a:latin typeface="Consolas" panose="020B0609020204030204" pitchFamily="49" charset="0"/>
              </a:rPr>
              <a:t>(</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Marshal.FreeHGlobal</a:t>
            </a:r>
            <a:r>
              <a:rPr lang="en-US" sz="2400" dirty="0">
                <a:latin typeface="Consolas" panose="020B0609020204030204" pitchFamily="49" charset="0"/>
              </a:rPr>
              <a:t>(</a:t>
            </a:r>
            <a:r>
              <a:rPr lang="en-US" sz="2400" dirty="0" err="1">
                <a:latin typeface="Consolas" panose="020B0609020204030204" pitchFamily="49" charset="0"/>
              </a:rPr>
              <a:t>nativeResource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a:t>
            </a:r>
            <a:endParaRPr lang="en-US" sz="2400" dirty="0" smtClean="0">
              <a:latin typeface="Consolas" panose="020B0609020204030204" pitchFamily="49" charset="0"/>
            </a:endParaRPr>
          </a:p>
        </p:txBody>
      </p:sp>
    </p:spTree>
    <p:extLst>
      <p:ext uri="{BB962C8B-B14F-4D97-AF65-F5344CB8AC3E}">
        <p14:creationId xmlns:p14="http://schemas.microsoft.com/office/powerpoint/2010/main" val="29544921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1334055" y="1621095"/>
            <a:ext cx="9530173" cy="3416320"/>
          </a:xfrm>
          <a:prstGeom prst="rect">
            <a:avLst/>
          </a:prstGeom>
          <a:noFill/>
        </p:spPr>
        <p:txBody>
          <a:bodyPr wrap="none" rtlCol="0">
            <a:spAutoFit/>
          </a:bodyPr>
          <a:lstStyle/>
          <a:p>
            <a:r>
              <a:rPr lang="en-US" sz="2400" dirty="0" err="1">
                <a:latin typeface="Consolas" panose="020B0609020204030204" pitchFamily="49" charset="0"/>
              </a:rPr>
              <a:t>UsesResourcesWithMembers</a:t>
            </a:r>
            <a:r>
              <a:rPr lang="en-US" sz="2400" dirty="0">
                <a:latin typeface="Consolas" panose="020B0609020204030204" pitchFamily="49" charset="0"/>
              </a:rPr>
              <a:t> </a:t>
            </a:r>
            <a:r>
              <a:rPr lang="en-US" sz="2400" dirty="0" err="1" smtClean="0">
                <a:latin typeface="Consolas" panose="020B0609020204030204" pitchFamily="49" charset="0"/>
              </a:rPr>
              <a:t>usesWithMembers</a:t>
            </a:r>
            <a:r>
              <a:rPr lang="en-US" sz="2400" dirty="0" smtClean="0">
                <a:latin typeface="Consolas" panose="020B0609020204030204" pitchFamily="49" charset="0"/>
              </a:rPr>
              <a:t> = null;</a:t>
            </a:r>
          </a:p>
          <a:p>
            <a:endParaRPr lang="en-US" sz="2400" dirty="0">
              <a:latin typeface="Consolas" panose="020B0609020204030204" pitchFamily="49" charset="0"/>
            </a:endParaRPr>
          </a:p>
          <a:p>
            <a:r>
              <a:rPr lang="en-US" sz="2400" dirty="0" smtClean="0">
                <a:latin typeface="Consolas" panose="020B0609020204030204" pitchFamily="49" charset="0"/>
              </a:rPr>
              <a:t>using(</a:t>
            </a:r>
            <a:r>
              <a:rPr lang="en-US" sz="2400" dirty="0" err="1">
                <a:latin typeface="Consolas" panose="020B0609020204030204" pitchFamily="49" charset="0"/>
              </a:rPr>
              <a:t>usesWithMembers</a:t>
            </a:r>
            <a:r>
              <a:rPr lang="en-US" sz="2400" dirty="0" smtClean="0">
                <a:latin typeface="Consolas" panose="020B0609020204030204" pitchFamily="49" charset="0"/>
              </a:rPr>
              <a:t> = new </a:t>
            </a:r>
            <a:r>
              <a:rPr lang="en-US" sz="2400" dirty="0" err="1" smtClean="0">
                <a:latin typeface="Consolas" panose="020B0609020204030204" pitchFamily="49" charset="0"/>
              </a:rPr>
              <a:t>UsesResourcesWithMembers</a:t>
            </a:r>
            <a:r>
              <a:rPr lang="en-US" sz="2400" dirty="0" smtClean="0">
                <a:latin typeface="Consolas" panose="020B0609020204030204" pitchFamily="49" charset="0"/>
              </a:rPr>
              <a:t>())</a:t>
            </a:r>
          </a:p>
          <a:p>
            <a:r>
              <a:rPr lang="en-US" sz="2400" dirty="0" smtClean="0">
                <a:latin typeface="Consolas" panose="020B0609020204030204" pitchFamily="49" charset="0"/>
              </a:rPr>
              <a:t>{</a:t>
            </a:r>
          </a:p>
          <a:p>
            <a:r>
              <a:rPr lang="en-US" sz="2400" dirty="0" smtClean="0">
                <a:latin typeface="Consolas" panose="020B0609020204030204" pitchFamily="49" charset="0"/>
              </a:rPr>
              <a:t>  // </a:t>
            </a:r>
            <a:r>
              <a:rPr lang="en-US" sz="2400" dirty="0">
                <a:latin typeface="Consolas" panose="020B0609020204030204" pitchFamily="49" charset="0"/>
              </a:rPr>
              <a:t>Use uses here...</a:t>
            </a:r>
          </a:p>
          <a:p>
            <a:r>
              <a:rPr lang="en-US" sz="2400" dirty="0" smtClean="0">
                <a:latin typeface="Consolas" panose="020B0609020204030204" pitchFamily="49" charset="0"/>
              </a:rPr>
              <a:t>}</a:t>
            </a:r>
          </a:p>
          <a:p>
            <a:endParaRPr lang="en-US" sz="2400" dirty="0" smtClean="0">
              <a:latin typeface="Consolas" panose="020B0609020204030204" pitchFamily="49" charset="0"/>
            </a:endParaRPr>
          </a:p>
          <a:p>
            <a:r>
              <a:rPr lang="en-US" sz="2400" dirty="0" err="1" smtClean="0">
                <a:latin typeface="Consolas" panose="020B0609020204030204" pitchFamily="49" charset="0"/>
              </a:rPr>
              <a:t>var</a:t>
            </a:r>
            <a:r>
              <a:rPr lang="en-US" sz="2400" dirty="0" smtClean="0">
                <a:latin typeface="Consolas" panose="020B0609020204030204" pitchFamily="49" charset="0"/>
              </a:rPr>
              <a:t> data = </a:t>
            </a:r>
            <a:r>
              <a:rPr lang="en-US" sz="2400" dirty="0" err="1">
                <a:latin typeface="Consolas" panose="020B0609020204030204" pitchFamily="49" charset="0"/>
              </a:rPr>
              <a:t>usesWithMembers</a:t>
            </a:r>
            <a:r>
              <a:rPr lang="en-US" sz="2400" dirty="0" err="1" smtClean="0">
                <a:latin typeface="Consolas" panose="020B0609020204030204" pitchFamily="49" charset="0"/>
              </a:rPr>
              <a:t>.Data</a:t>
            </a:r>
            <a:r>
              <a:rPr lang="en-US" sz="2400" dirty="0" smtClean="0">
                <a:latin typeface="Consolas" panose="020B0609020204030204" pitchFamily="49" charset="0"/>
              </a:rPr>
              <a:t>;</a:t>
            </a:r>
          </a:p>
          <a:p>
            <a:r>
              <a:rPr lang="en-US" sz="2400" dirty="0" err="1" smtClean="0">
                <a:latin typeface="Consolas" panose="020B0609020204030204" pitchFamily="49" charset="0"/>
              </a:rPr>
              <a:t>usesWithMembers.MarshallData</a:t>
            </a:r>
            <a:r>
              <a:rPr lang="en-US" sz="2400" dirty="0" smtClean="0">
                <a:latin typeface="Consolas" panose="020B0609020204030204" pitchFamily="49" charset="0"/>
              </a:rPr>
              <a:t>(10);</a:t>
            </a:r>
            <a:endParaRPr lang="en-US" sz="2400" dirty="0">
              <a:latin typeface="Consolas" panose="020B0609020204030204" pitchFamily="49" charset="0"/>
            </a:endParaRPr>
          </a:p>
        </p:txBody>
      </p:sp>
    </p:spTree>
    <p:extLst>
      <p:ext uri="{BB962C8B-B14F-4D97-AF65-F5344CB8AC3E}">
        <p14:creationId xmlns:p14="http://schemas.microsoft.com/office/powerpoint/2010/main" val="14326435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1843810" y="2383095"/>
            <a:ext cx="8510663" cy="2308324"/>
          </a:xfrm>
          <a:prstGeom prst="rect">
            <a:avLst/>
          </a:prstGeom>
          <a:noFill/>
        </p:spPr>
        <p:txBody>
          <a:bodyPr wrap="none" rtlCol="0">
            <a:spAutoFit/>
          </a:bodyPr>
          <a:lstStyle/>
          <a:p>
            <a:r>
              <a:rPr lang="en-US" sz="2400" dirty="0">
                <a:latin typeface="Consolas" panose="020B0609020204030204" pitchFamily="49" charset="0"/>
              </a:rPr>
              <a:t>public string Data =&gt; "Data";</a:t>
            </a:r>
          </a:p>
          <a:p>
            <a:endParaRPr lang="en-US" sz="2400" dirty="0">
              <a:latin typeface="Consolas" panose="020B0609020204030204" pitchFamily="49" charset="0"/>
            </a:endParaRPr>
          </a:p>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smtClean="0">
                <a:latin typeface="Consolas" panose="020B0609020204030204" pitchFamily="49" charset="0"/>
              </a:rPr>
              <a:t>  Marshal.WriteInt32(</a:t>
            </a:r>
            <a:r>
              <a:rPr lang="en-US" sz="2400" dirty="0" err="1" smtClean="0">
                <a:latin typeface="Consolas" panose="020B0609020204030204" pitchFamily="49" charset="0"/>
              </a:rPr>
              <a:t>this.nativeResource</a:t>
            </a:r>
            <a:r>
              <a:rPr lang="en-US" sz="2400" dirty="0">
                <a:latin typeface="Consolas" panose="020B0609020204030204" pitchFamily="49" charset="0"/>
              </a:rPr>
              <a:t>, value);</a:t>
            </a:r>
          </a:p>
          <a:p>
            <a:r>
              <a:rPr lang="en-US" sz="2400" dirty="0" smtClean="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14740479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2438524" y="1133415"/>
            <a:ext cx="7321235" cy="4893647"/>
          </a:xfrm>
          <a:prstGeom prst="rect">
            <a:avLst/>
          </a:prstGeom>
          <a:noFill/>
        </p:spPr>
        <p:txBody>
          <a:bodyPr wrap="none" rtlCol="0">
            <a:spAutoFit/>
          </a:bodyPr>
          <a:lstStyle/>
          <a:p>
            <a:r>
              <a:rPr lang="en-US" sz="2400" dirty="0">
                <a:latin typeface="Consolas" panose="020B0609020204030204" pitchFamily="49" charset="0"/>
              </a:rPr>
              <a:t>public string Data</a:t>
            </a:r>
          </a:p>
          <a:p>
            <a:r>
              <a:rPr lang="en-US" sz="2400" dirty="0">
                <a:latin typeface="Consolas" panose="020B0609020204030204" pitchFamily="49" charset="0"/>
              </a:rPr>
              <a:t>{</a:t>
            </a:r>
          </a:p>
          <a:p>
            <a:r>
              <a:rPr lang="en-US" sz="2400" dirty="0" smtClean="0">
                <a:latin typeface="Consolas" panose="020B0609020204030204" pitchFamily="49" charset="0"/>
              </a:rPr>
              <a:t>  get</a:t>
            </a:r>
            <a:endParaRPr lang="en-US" sz="2400" dirty="0">
              <a:latin typeface="Consolas" panose="020B0609020204030204" pitchFamily="49" charset="0"/>
            </a:endParaRP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if(</a:t>
            </a:r>
            <a:r>
              <a:rPr lang="en-US" sz="2400" dirty="0" err="1" smtClean="0">
                <a:latin typeface="Consolas" panose="020B0609020204030204" pitchFamily="49" charset="0"/>
              </a:rPr>
              <a:t>this.isDisposed</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throw </a:t>
            </a:r>
            <a:r>
              <a:rPr lang="en-US" sz="2400" dirty="0">
                <a:latin typeface="Consolas" panose="020B0609020204030204" pitchFamily="49" charset="0"/>
              </a:rPr>
              <a:t>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nameof</a:t>
            </a:r>
            <a:r>
              <a:rPr lang="en-US" sz="2400" dirty="0" smtClean="0">
                <a:latin typeface="Consolas" panose="020B0609020204030204" pitchFamily="49" charset="0"/>
              </a:rPr>
              <a:t>(</a:t>
            </a:r>
            <a:r>
              <a:rPr lang="en-US" sz="2400" dirty="0" err="1" smtClean="0">
                <a:latin typeface="Consolas" panose="020B0609020204030204" pitchFamily="49" charset="0"/>
              </a:rPr>
              <a:t>UsesResourcesWithMembers</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smtClean="0">
                <a:latin typeface="Consolas" panose="020B0609020204030204" pitchFamily="49" charset="0"/>
              </a:rPr>
              <a:t>    return </a:t>
            </a:r>
            <a:r>
              <a:rPr lang="en-US" sz="2400" dirty="0">
                <a:latin typeface="Consolas" panose="020B0609020204030204" pitchFamily="49" charset="0"/>
              </a:rPr>
              <a:t>"Data";</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a:latin typeface="Consolas" panose="020B0609020204030204" pitchFamily="49" charset="0"/>
              </a:rPr>
              <a:t>}</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33557559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6" name="TextBox 5"/>
          <p:cNvSpPr txBox="1"/>
          <p:nvPr/>
        </p:nvSpPr>
        <p:spPr>
          <a:xfrm>
            <a:off x="1843810" y="1468695"/>
            <a:ext cx="8510663" cy="3785652"/>
          </a:xfrm>
          <a:prstGeom prst="rect">
            <a:avLst/>
          </a:prstGeom>
          <a:noFill/>
        </p:spPr>
        <p:txBody>
          <a:bodyPr wrap="none" rtlCol="0">
            <a:spAutoFit/>
          </a:bodyPr>
          <a:lstStyle/>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smtClean="0">
                <a:latin typeface="Consolas" panose="020B0609020204030204" pitchFamily="49" charset="0"/>
              </a:rPr>
              <a:t>  if </a:t>
            </a:r>
            <a:r>
              <a:rPr lang="en-US" sz="2400" dirty="0">
                <a:latin typeface="Consolas" panose="020B0609020204030204" pitchFamily="49" charset="0"/>
              </a:rPr>
              <a:t>(</a:t>
            </a:r>
            <a:r>
              <a:rPr lang="en-US" sz="2400" dirty="0" err="1">
                <a:latin typeface="Consolas" panose="020B0609020204030204" pitchFamily="49" charset="0"/>
              </a:rPr>
              <a:t>this.isDisposed</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r>
              <a:rPr lang="en-US" sz="2400" dirty="0" smtClean="0">
                <a:latin typeface="Consolas" panose="020B0609020204030204" pitchFamily="49" charset="0"/>
              </a:rPr>
              <a:t>    throw </a:t>
            </a:r>
            <a:r>
              <a:rPr lang="en-US" sz="2400" dirty="0">
                <a:latin typeface="Consolas" panose="020B0609020204030204" pitchFamily="49" charset="0"/>
              </a:rPr>
              <a:t>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smtClean="0">
                <a:latin typeface="Consolas" panose="020B0609020204030204" pitchFamily="49" charset="0"/>
              </a:rPr>
              <a:t>      </a:t>
            </a:r>
            <a:r>
              <a:rPr lang="en-US" sz="2400" dirty="0" err="1" smtClean="0">
                <a:latin typeface="Consolas" panose="020B0609020204030204" pitchFamily="49" charset="0"/>
              </a:rPr>
              <a:t>nameof</a:t>
            </a:r>
            <a:r>
              <a:rPr lang="en-US" sz="2400" dirty="0" smtClean="0">
                <a:latin typeface="Consolas" panose="020B0609020204030204" pitchFamily="49" charset="0"/>
              </a:rPr>
              <a:t>(</a:t>
            </a:r>
            <a:r>
              <a:rPr lang="en-US" sz="2400" dirty="0" err="1" smtClean="0">
                <a:latin typeface="Consolas" panose="020B0609020204030204" pitchFamily="49" charset="0"/>
              </a:rPr>
              <a:t>UsesResourcesWithMembers</a:t>
            </a:r>
            <a:r>
              <a:rPr lang="en-US" sz="2400" dirty="0">
                <a:latin typeface="Consolas" panose="020B0609020204030204" pitchFamily="49" charset="0"/>
              </a:rPr>
              <a:t>));</a:t>
            </a:r>
          </a:p>
          <a:p>
            <a:r>
              <a:rPr lang="en-US" sz="2400" dirty="0" smtClean="0">
                <a:latin typeface="Consolas" panose="020B0609020204030204" pitchFamily="49" charset="0"/>
              </a:rPr>
              <a:t>  }</a:t>
            </a:r>
            <a:endParaRPr lang="en-US" sz="2400" dirty="0">
              <a:latin typeface="Consolas" panose="020B0609020204030204" pitchFamily="49" charset="0"/>
            </a:endParaRPr>
          </a:p>
          <a:p>
            <a:endParaRPr lang="en-US" sz="2400" dirty="0">
              <a:latin typeface="Consolas" panose="020B0609020204030204" pitchFamily="49" charset="0"/>
            </a:endParaRPr>
          </a:p>
          <a:p>
            <a:r>
              <a:rPr lang="en-US" sz="2400" dirty="0" smtClean="0">
                <a:latin typeface="Consolas" panose="020B0609020204030204" pitchFamily="49" charset="0"/>
              </a:rPr>
              <a:t>  Marshal.WriteInt32(</a:t>
            </a:r>
            <a:r>
              <a:rPr lang="en-US" sz="2400" dirty="0" err="1" smtClean="0">
                <a:latin typeface="Consolas" panose="020B0609020204030204" pitchFamily="49" charset="0"/>
              </a:rPr>
              <a:t>this.nativeResource</a:t>
            </a:r>
            <a:r>
              <a:rPr lang="en-US" sz="2400" dirty="0">
                <a:latin typeface="Consolas" panose="020B0609020204030204" pitchFamily="49" charset="0"/>
              </a:rPr>
              <a:t>, value);</a:t>
            </a:r>
          </a:p>
          <a:p>
            <a:r>
              <a:rPr lang="en-US" sz="2400" dirty="0">
                <a:latin typeface="Consolas" panose="020B0609020204030204" pitchFamily="49" charset="0"/>
              </a:rPr>
              <a:t>}</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21050296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smtClean="0"/>
              <a:t>IDisposable</a:t>
            </a:r>
            <a:r>
              <a:rPr lang="en-US" dirty="0" smtClean="0"/>
              <a:t>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http://horsesmouth.typepad.com/hm/Ouch500.jpg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322" y="1206679"/>
            <a:ext cx="6619639" cy="4435158"/>
          </a:xfrm>
          <a:prstGeom prst="rect">
            <a:avLst/>
          </a:prstGeom>
        </p:spPr>
      </p:pic>
    </p:spTree>
    <p:extLst>
      <p:ext uri="{BB962C8B-B14F-4D97-AF65-F5344CB8AC3E}">
        <p14:creationId xmlns:p14="http://schemas.microsoft.com/office/powerpoint/2010/main" val="36084399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smtClean="0"/>
              <a:t>Performance	</a:t>
            </a:r>
            <a:endParaRPr lang="en-US" dirty="0"/>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https://media.giphy.com/media/nWcLvfOsjXWWQ/giphy.gif</a:t>
            </a:r>
          </a:p>
        </p:txBody>
      </p:sp>
      <p:sp>
        <p:nvSpPr>
          <p:cNvPr id="2" name="TextBox 1"/>
          <p:cNvSpPr txBox="1"/>
          <p:nvPr/>
        </p:nvSpPr>
        <p:spPr>
          <a:xfrm>
            <a:off x="2036683" y="1229360"/>
            <a:ext cx="8124917" cy="584775"/>
          </a:xfrm>
          <a:prstGeom prst="rect">
            <a:avLst/>
          </a:prstGeom>
          <a:noFill/>
        </p:spPr>
        <p:txBody>
          <a:bodyPr wrap="none" rtlCol="0">
            <a:spAutoFit/>
          </a:bodyPr>
          <a:lstStyle/>
          <a:p>
            <a:pPr algn="ctr"/>
            <a:r>
              <a:rPr lang="en-US" sz="3200" dirty="0" smtClean="0"/>
              <a:t>Myth: .NET is </a:t>
            </a:r>
            <a:r>
              <a:rPr lang="en-US" sz="3200" dirty="0" err="1" smtClean="0"/>
              <a:t>slooooooooooooooooooooow</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247" y="2173604"/>
            <a:ext cx="5997787" cy="3373755"/>
          </a:xfrm>
          <a:prstGeom prst="rect">
            <a:avLst/>
          </a:prstGeom>
        </p:spPr>
      </p:pic>
    </p:spTree>
    <p:extLst>
      <p:ext uri="{BB962C8B-B14F-4D97-AF65-F5344CB8AC3E}">
        <p14:creationId xmlns:p14="http://schemas.microsoft.com/office/powerpoint/2010/main" val="3430152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1F49E07-481A-EF40-8C7A-4EC36E0BA8D6}" vid="{6F5D4837-CDDD-BA4D-BADD-2F5BA0FD6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f0d6b4bb-fd12-4740-8884-687737dcca9a"/>
    <ds:schemaRef ds:uri="http://www.w3.org/XML/1998/namespac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Magenic 2015</Template>
  <TotalTime>12675</TotalTime>
  <Words>6781</Words>
  <Application>Microsoft Office PowerPoint</Application>
  <PresentationFormat>Widescreen</PresentationFormat>
  <Paragraphs>1022</Paragraphs>
  <Slides>106</Slides>
  <Notes>103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Arial</vt:lpstr>
      <vt:lpstr>Arial Black</vt:lpstr>
      <vt:lpstr>Calibri</vt:lpstr>
      <vt:lpstr>Consolas</vt:lpstr>
      <vt:lpstr>Cordia New</vt:lpstr>
      <vt:lpstr>Dotum</vt:lpstr>
      <vt:lpstr>Franklin Gothic Book</vt:lpstr>
      <vt:lpstr>Franklin Gothic Medium Cond</vt:lpstr>
      <vt:lpstr>Wingdings</vt:lpstr>
      <vt:lpstr>MGNC_PPT_FINAL</vt:lpstr>
      <vt:lpstr>Busting .NET Myths</vt:lpstr>
      <vt:lpstr>Personal Info</vt:lpstr>
      <vt:lpstr>Downloads</vt:lpstr>
      <vt:lpstr>Overview </vt:lpstr>
      <vt:lpstr>Goals </vt:lpstr>
      <vt:lpstr>Goals </vt:lpstr>
      <vt:lpstr>Goals </vt:lpstr>
      <vt:lpstr>Goals </vt:lpstr>
      <vt:lpstr>Goals </vt:lpstr>
      <vt:lpstr>Goals </vt:lpstr>
      <vt:lpstr>Goals </vt:lpstr>
      <vt:lpstr>Myths - Inference </vt:lpstr>
      <vt:lpstr>Myths - Inference </vt:lpstr>
      <vt:lpstr>Myths - Inference </vt:lpstr>
      <vt:lpstr>Myths - Inference </vt:lpstr>
      <vt:lpstr>Myths - Inference </vt:lpstr>
      <vt:lpstr>Myths - Inference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Goto </vt:lpstr>
      <vt:lpstr>Myths - Goto </vt:lpstr>
      <vt:lpstr>Myths - Goto </vt:lpstr>
      <vt:lpstr>Myths - Goto </vt:lpstr>
      <vt:lpstr>Myths - Goto </vt:lpstr>
      <vt:lpstr>Myths - Goto </vt:lpstr>
      <vt:lpstr>Myths - Async </vt:lpstr>
      <vt:lpstr>Myths - Async </vt:lpstr>
      <vt:lpstr>Myths - Async </vt:lpstr>
      <vt:lpstr>Myths - Async </vt:lpstr>
      <vt:lpstr>Myths - Async </vt:lpstr>
      <vt:lpstr>Myths - Async </vt:lpstr>
      <vt:lpstr>Myths - Recursion </vt:lpstr>
      <vt:lpstr>Myths - Recursion </vt:lpstr>
      <vt:lpstr>Myths - Recursion </vt:lpstr>
      <vt:lpstr>Myths - Recursion </vt:lpstr>
      <vt:lpstr>Myths - Recursion </vt:lpstr>
      <vt:lpstr>Myths - Recursion </vt:lpstr>
      <vt:lpstr>Demo: Assembly Creation With IL</vt:lpstr>
      <vt:lpstr>Myths - Recursion </vt:lpstr>
      <vt:lpstr>Myths - Call Stacks </vt:lpstr>
      <vt:lpstr>Myths - Call Stacks </vt:lpstr>
      <vt:lpstr>Myths - Call Stacks </vt:lpstr>
      <vt:lpstr>Myths - Call Stacks </vt:lpstr>
      <vt:lpstr>Myths - Call Stacks </vt:lpstr>
      <vt:lpstr>Myths - Call Stacks </vt:lpstr>
      <vt:lpstr>Myths - Exceptions </vt:lpstr>
      <vt:lpstr>Myths - Exceptions </vt:lpstr>
      <vt:lpstr>Myths - Exceptions</vt:lpstr>
      <vt:lpstr>Myths - Exceptions </vt:lpstr>
      <vt:lpstr>Myths - Exceptions </vt:lpstr>
      <vt:lpstr>Myths - Exceptions </vt:lpstr>
      <vt:lpstr>Demo: Timing Exceptions</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IDisposable </vt:lpstr>
      <vt:lpstr>Myths - IDisposable </vt:lpstr>
      <vt:lpstr>Myths - IDisposable </vt:lpstr>
      <vt:lpstr>Myths - IDisposable </vt:lpstr>
      <vt:lpstr>Myths - IDisposable </vt:lpstr>
      <vt:lpstr>Myths - IDisposable </vt:lpstr>
      <vt:lpstr>Myths - IDisposable </vt:lpstr>
      <vt:lpstr>Myths - IDisposable</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Performance </vt:lpstr>
      <vt:lpstr>Myths - Performance</vt:lpstr>
      <vt:lpstr>Myths - Performance</vt:lpstr>
      <vt:lpstr>Myths - Performance</vt:lpstr>
      <vt:lpstr>Myths - Performance</vt:lpstr>
      <vt:lpstr>Myths - Performance</vt:lpstr>
      <vt:lpstr>Summary </vt:lpstr>
      <vt:lpstr>Busting .NET Myths</vt:lpstr>
    </vt:vector>
  </TitlesOfParts>
  <Company>Magenic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Busting .NET Myths</dc:title>
  <dc:creator>Jason Bock</dc:creator>
  <cp:lastModifiedBy>JASON BOCK</cp:lastModifiedBy>
  <cp:revision>137</cp:revision>
  <dcterms:created xsi:type="dcterms:W3CDTF">2016-03-12T20:10:08Z</dcterms:created>
  <dcterms:modified xsi:type="dcterms:W3CDTF">2017-10-20T18:13:24Z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